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84" r:id="rId3"/>
    <p:sldId id="11830375" r:id="rId5"/>
    <p:sldId id="11830370" r:id="rId6"/>
    <p:sldId id="11830371" r:id="rId7"/>
    <p:sldId id="11830372" r:id="rId8"/>
    <p:sldId id="11830373" r:id="rId9"/>
    <p:sldId id="11830374" r:id="rId10"/>
    <p:sldId id="11830351" r:id="rId11"/>
    <p:sldId id="11830253" r:id="rId12"/>
    <p:sldId id="11830353" r:id="rId13"/>
    <p:sldId id="11830354" r:id="rId14"/>
    <p:sldId id="11830249" r:id="rId15"/>
    <p:sldId id="11830251" r:id="rId16"/>
    <p:sldId id="11830250" r:id="rId17"/>
    <p:sldId id="11830365" r:id="rId18"/>
    <p:sldId id="11830248" r:id="rId19"/>
    <p:sldId id="283" r:id="rId20"/>
  </p:sldIdLst>
  <p:sldSz cx="12192000" cy="6858000"/>
  <p:notesSz cx="12192000" cy="6858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3" userDrawn="1">
          <p15:clr>
            <a:srgbClr val="A4A3A4"/>
          </p15:clr>
        </p15:guide>
        <p15:guide id="2" pos="19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nocst02" initials="S" lastIdx="6" clrIdx="0"/>
  <p:cmAuthor id="1" name="Kealey, Nicole" initials="KN" lastIdx="47" clrIdx="0"/>
  <p:cmAuthor id="2" name="zhang kym" initials="zk" lastIdx="21" clrIdx="1"/>
  <p:cmAuthor id="3" name="lenovo" initials="l" lastIdx="1" clrIdx="2"/>
  <p:cmAuthor id="5" name="zhangsiyuan" initials="z" lastIdx="3" clrIdx="4"/>
  <p:cmAuthor id="6" name="sybil chen" initials="s" lastIdx="1" clrIdx="3"/>
  <p:cmAuthor id="7" name="Microsoft 帐户" initials="M帐" lastIdx="4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C000"/>
    <a:srgbClr val="FFFFFF"/>
    <a:srgbClr val="A3D2FF"/>
    <a:srgbClr val="002060"/>
    <a:srgbClr val="FFC208"/>
    <a:srgbClr val="F3B506"/>
    <a:srgbClr val="00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97" autoAdjust="0"/>
    <p:restoredTop sz="95026" autoAdjust="0"/>
  </p:normalViewPr>
  <p:slideViewPr>
    <p:cSldViewPr showGuides="1">
      <p:cViewPr varScale="1">
        <p:scale>
          <a:sx n="82" d="100"/>
          <a:sy n="82" d="100"/>
        </p:scale>
        <p:origin x="197" y="72"/>
      </p:cViewPr>
      <p:guideLst>
        <p:guide orient="horz" pos="2893"/>
        <p:guide pos="19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6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FA11D-B72F-42CE-AB6E-A8DAB32C7C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29161-8322-4A03-948A-51649FC4C98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B1F73-9E82-420F-BCA1-04D30542D5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29161-8322-4A03-948A-51649FC4C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29161-8322-4A03-948A-51649FC4C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9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9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29161-8322-4A03-948A-51649FC4C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0" y="6197600"/>
            <a:ext cx="2082800" cy="660400"/>
          </a:xfrm>
          <a:prstGeom prst="rect">
            <a:avLst/>
          </a:prstGeom>
        </p:spPr>
      </p:pic>
    </p:spTree>
  </p:cSld>
  <p:clrMapOvr>
    <a:masterClrMapping/>
  </p:clrMapOvr>
  <p:transition spd="slow"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169520" y="690580"/>
            <a:ext cx="24100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sz="28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关键解决方案</a:t>
            </a:r>
            <a:endParaRPr kumimoji="1" lang="en-US" altLang="zh-CN" sz="2800" b="1" i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 flipV="1">
            <a:off x="1292247" y="1240917"/>
            <a:ext cx="2164574" cy="1007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8690" y="188640"/>
            <a:ext cx="10905862" cy="60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265" tIns="53634" rIns="107265" bIns="53634" numCol="1" anchor="ctr" anchorCtr="0" compatLnSpc="1">
            <a:normAutofit/>
          </a:bodyPr>
          <a:lstStyle>
            <a:lvl1pPr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zh-CN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24000" y="980728"/>
            <a:ext cx="12144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11310754" y="6509124"/>
            <a:ext cx="857249" cy="303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32031" tIns="66015" rIns="132031" bIns="66015" anchor="ctr">
            <a:spAutoFit/>
          </a:bodyPr>
          <a:lstStyle/>
          <a:p>
            <a:pPr algn="r" eaLnBrk="0" hangingPunct="0"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fld id="{B6E02145-B651-47AF-AC62-C5D359E21A56}" type="slidenum">
              <a:rPr lang="de-DE" altLang="zh-CN" sz="111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GB" sz="111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47266" y="6373020"/>
            <a:ext cx="782078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2473" y="384650"/>
            <a:ext cx="2624942" cy="414465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2418"/>
            <a:ext cx="2567608" cy="635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623392" y="68627"/>
            <a:ext cx="10265997" cy="648072"/>
          </a:xfrm>
          <a:prstGeom prst="rect">
            <a:avLst/>
          </a:prstGeom>
        </p:spPr>
        <p:txBody>
          <a:bodyPr vert="horz" lIns="73975" tIns="36987" rIns="73975" bIns="36987" rtlCol="0" anchor="ctr">
            <a:noAutofit/>
          </a:bodyPr>
          <a:lstStyle>
            <a:lvl1pPr>
              <a:defRPr lang="zh-CN" altLang="en-US" sz="2665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60451" y="89969"/>
            <a:ext cx="181821" cy="5958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27149" y="690612"/>
            <a:ext cx="11521512" cy="0"/>
          </a:xfrm>
          <a:prstGeom prst="line">
            <a:avLst/>
          </a:prstGeom>
          <a:ln w="9525">
            <a:solidFill>
              <a:srgbClr val="ED7A0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纯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_画板 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560" cy="6858000"/>
          </a:xfrm>
          <a:prstGeom prst="rect">
            <a:avLst/>
          </a:prstGeom>
        </p:spPr>
      </p:pic>
      <p:sp>
        <p:nvSpPr>
          <p:cNvPr id="110" name="此处添加标题"/>
          <p:cNvSpPr txBox="1"/>
          <p:nvPr userDrawn="1"/>
        </p:nvSpPr>
        <p:spPr>
          <a:xfrm>
            <a:off x="430866" y="173925"/>
            <a:ext cx="4750548" cy="720051"/>
          </a:xfrm>
          <a:prstGeom prst="rect">
            <a:avLst/>
          </a:prstGeom>
          <a:ln w="3175">
            <a:miter lim="400000"/>
          </a:ln>
        </p:spPr>
        <p:txBody>
          <a:bodyPr lIns="35710" tIns="35710" rIns="35710" bIns="35710" anchor="ctr">
            <a:normAutofit/>
          </a:bodyPr>
          <a:lstStyle>
            <a:lvl1pPr>
              <a:defRPr sz="1400"/>
            </a:lvl1pPr>
          </a:lstStyle>
          <a:p>
            <a:pPr defTabSz="410210" fontAlgn="auto" hangingPunct="0">
              <a:spcBef>
                <a:spcPts val="0"/>
              </a:spcBef>
              <a:spcAft>
                <a:spcPts val="0"/>
              </a:spcAft>
            </a:pPr>
            <a:r>
              <a:rPr sz="1865" kern="0">
                <a:solidFill>
                  <a:srgbClr val="FFFFFF"/>
                </a:solidFill>
                <a:latin typeface="Helvetica Neue" panose="02000503000000020004"/>
                <a:sym typeface="Helvetica Neue" panose="02000503000000020004"/>
              </a:rPr>
              <a:t>此处添加标题</a:t>
            </a:r>
            <a:endParaRPr sz="1865" kern="0">
              <a:solidFill>
                <a:srgbClr val="FFFFFF"/>
              </a:solidFill>
              <a:latin typeface="Helvetica Neue" panose="02000503000000020004"/>
              <a:sym typeface="Helvetica Neue" panose="02000503000000020004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24000" y="726728"/>
            <a:ext cx="12144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05440" y="6496953"/>
            <a:ext cx="1686560" cy="36104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5DAD8-F4CC-4D49-B0D5-2D86814D542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奇秦科技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56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480000" y="215876"/>
            <a:ext cx="11232000" cy="48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175" b="1" dirty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49555" lvl="0" indent="-249555">
              <a:lnSpc>
                <a:spcPct val="10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51760" name="TextBox 9"/>
          <p:cNvSpPr txBox="1"/>
          <p:nvPr userDrawn="1"/>
        </p:nvSpPr>
        <p:spPr bwMode="black">
          <a:xfrm>
            <a:off x="10079158" y="6664638"/>
            <a:ext cx="229870" cy="153670"/>
          </a:xfrm>
          <a:prstGeom prst="rect">
            <a:avLst/>
          </a:prstGeom>
          <a:noFill/>
        </p:spPr>
        <p:txBody>
          <a:bodyPr wrap="none" lIns="84968" tIns="0" rIns="0" bIns="0" rtlCol="0" anchor="ctr">
            <a:spAutoFit/>
          </a:bodyPr>
          <a:lstStyle/>
          <a:p>
            <a:pPr marL="145415" indent="-145415" algn="l">
              <a:buClr>
                <a:schemeClr val="bg1"/>
              </a:buClr>
              <a:buFont typeface="Arial" panose="020B0604020202020204" pitchFamily="34" charset="0"/>
              <a:buChar char="©"/>
            </a:pPr>
            <a:endParaRPr lang="en-US" sz="995" noProof="0" dirty="0">
              <a:solidFill>
                <a:schemeClr val="tx1"/>
              </a:solidFill>
              <a:latin typeface="Segoe UI" panose="020B0502040204020203" pitchFamily="34" charset="0"/>
              <a:ea typeface="微软雅黑" panose="020B0503020204020204" charset="-122"/>
              <a:cs typeface="Segoe UI" panose="020B0502040204020203" pitchFamily="34" charset="0"/>
            </a:endParaRPr>
          </a:p>
        </p:txBody>
      </p:sp>
      <p:sp>
        <p:nvSpPr>
          <p:cNvPr id="1051761" name="TextBox 33"/>
          <p:cNvSpPr txBox="1"/>
          <p:nvPr userDrawn="1"/>
        </p:nvSpPr>
        <p:spPr bwMode="black">
          <a:xfrm>
            <a:off x="11420676" y="6664638"/>
            <a:ext cx="153035" cy="153670"/>
          </a:xfrm>
          <a:prstGeom prst="rect">
            <a:avLst/>
          </a:prstGeom>
          <a:noFill/>
        </p:spPr>
        <p:txBody>
          <a:bodyPr wrap="none" lIns="0" tIns="0" rIns="84968" bIns="0" rtlCol="0" anchor="ctr">
            <a:spAutoFit/>
          </a:bodyPr>
          <a:lstStyle/>
          <a:p>
            <a:pPr marL="121920" indent="-121920" algn="r">
              <a:buClr>
                <a:schemeClr val="accent2"/>
              </a:buClr>
              <a:buFont typeface="Arial" panose="020B0604020202020204" pitchFamily="34" charset="0"/>
              <a:buNone/>
            </a:pPr>
            <a:fld id="{0BDC132A-5C91-4078-9777-31DA19A62E0A}" type="slidenum">
              <a:rPr lang="en-US" sz="995" baseline="0" noProof="0" smtClean="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</a:rPr>
            </a:fld>
            <a:endParaRPr lang="en-US" sz="995" noProof="0" dirty="0">
              <a:solidFill>
                <a:schemeClr val="tx1"/>
              </a:solidFill>
              <a:latin typeface="Segoe UI" panose="020B0502040204020203" pitchFamily="34" charset="0"/>
              <a:ea typeface="微软雅黑" panose="020B050302020402020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6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117584" y="6254498"/>
            <a:ext cx="2074416" cy="6035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0419" y="99059"/>
            <a:ext cx="1055116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488" y="1397299"/>
            <a:ext cx="11279022" cy="4688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23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1" Type="http://schemas.openxmlformats.org/officeDocument/2006/relationships/slideLayout" Target="../slideLayouts/slideLayout5.xml"/><Relationship Id="rId40" Type="http://schemas.openxmlformats.org/officeDocument/2006/relationships/image" Target="../media/image64.png"/><Relationship Id="rId4" Type="http://schemas.openxmlformats.org/officeDocument/2006/relationships/image" Target="../media/image28.png"/><Relationship Id="rId39" Type="http://schemas.openxmlformats.org/officeDocument/2006/relationships/image" Target="../media/image63.png"/><Relationship Id="rId38" Type="http://schemas.openxmlformats.org/officeDocument/2006/relationships/image" Target="../media/image62.png"/><Relationship Id="rId37" Type="http://schemas.openxmlformats.org/officeDocument/2006/relationships/image" Target="../media/image61.png"/><Relationship Id="rId36" Type="http://schemas.openxmlformats.org/officeDocument/2006/relationships/image" Target="../media/image60.png"/><Relationship Id="rId35" Type="http://schemas.openxmlformats.org/officeDocument/2006/relationships/image" Target="../media/image59.png"/><Relationship Id="rId34" Type="http://schemas.openxmlformats.org/officeDocument/2006/relationships/image" Target="../media/image58.png"/><Relationship Id="rId33" Type="http://schemas.openxmlformats.org/officeDocument/2006/relationships/image" Target="../media/image57.png"/><Relationship Id="rId32" Type="http://schemas.openxmlformats.org/officeDocument/2006/relationships/image" Target="../media/image56.jpeg"/><Relationship Id="rId31" Type="http://schemas.openxmlformats.org/officeDocument/2006/relationships/image" Target="../media/image55.jpeg"/><Relationship Id="rId30" Type="http://schemas.openxmlformats.org/officeDocument/2006/relationships/image" Target="../media/image54.png"/><Relationship Id="rId3" Type="http://schemas.openxmlformats.org/officeDocument/2006/relationships/image" Target="../media/image27.png"/><Relationship Id="rId29" Type="http://schemas.openxmlformats.org/officeDocument/2006/relationships/image" Target="../media/image53.jpeg"/><Relationship Id="rId28" Type="http://schemas.openxmlformats.org/officeDocument/2006/relationships/image" Target="../media/image52.jpeg"/><Relationship Id="rId27" Type="http://schemas.openxmlformats.org/officeDocument/2006/relationships/image" Target="../media/image51.jpeg"/><Relationship Id="rId26" Type="http://schemas.openxmlformats.org/officeDocument/2006/relationships/image" Target="../media/image50.jpeg"/><Relationship Id="rId25" Type="http://schemas.openxmlformats.org/officeDocument/2006/relationships/image" Target="../media/image49.jpeg"/><Relationship Id="rId24" Type="http://schemas.openxmlformats.org/officeDocument/2006/relationships/image" Target="../media/image48.jpeg"/><Relationship Id="rId23" Type="http://schemas.openxmlformats.org/officeDocument/2006/relationships/image" Target="../media/image47.png"/><Relationship Id="rId22" Type="http://schemas.openxmlformats.org/officeDocument/2006/relationships/image" Target="../media/image46.jpeg"/><Relationship Id="rId21" Type="http://schemas.openxmlformats.org/officeDocument/2006/relationships/image" Target="../media/image45.jpeg"/><Relationship Id="rId20" Type="http://schemas.openxmlformats.org/officeDocument/2006/relationships/image" Target="../media/image44.jpeg"/><Relationship Id="rId2" Type="http://schemas.openxmlformats.org/officeDocument/2006/relationships/image" Target="../media/image26.png"/><Relationship Id="rId19" Type="http://schemas.openxmlformats.org/officeDocument/2006/relationships/image" Target="../media/image43.png"/><Relationship Id="rId18" Type="http://schemas.openxmlformats.org/officeDocument/2006/relationships/image" Target="../media/image42.jpeg"/><Relationship Id="rId17" Type="http://schemas.openxmlformats.org/officeDocument/2006/relationships/image" Target="../media/image41.png"/><Relationship Id="rId16" Type="http://schemas.openxmlformats.org/officeDocument/2006/relationships/image" Target="../media/image40.jpeg"/><Relationship Id="rId15" Type="http://schemas.openxmlformats.org/officeDocument/2006/relationships/image" Target="../media/image39.jpeg"/><Relationship Id="rId14" Type="http://schemas.openxmlformats.org/officeDocument/2006/relationships/image" Target="../media/image38.jpeg"/><Relationship Id="rId13" Type="http://schemas.openxmlformats.org/officeDocument/2006/relationships/image" Target="../media/image37.jpeg"/><Relationship Id="rId12" Type="http://schemas.openxmlformats.org/officeDocument/2006/relationships/image" Target="../media/image36.jpeg"/><Relationship Id="rId11" Type="http://schemas.openxmlformats.org/officeDocument/2006/relationships/image" Target="../media/image35.jpeg"/><Relationship Id="rId10" Type="http://schemas.openxmlformats.org/officeDocument/2006/relationships/image" Target="../media/image34.jpe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74.png"/><Relationship Id="rId7" Type="http://schemas.openxmlformats.org/officeDocument/2006/relationships/tags" Target="../tags/tag2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87.jpeg"/><Relationship Id="rId10" Type="http://schemas.openxmlformats.org/officeDocument/2006/relationships/image" Target="../media/image86.png"/><Relationship Id="rId1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Relationship Id="rId3" Type="http://schemas.openxmlformats.org/officeDocument/2006/relationships/image" Target="../media/image89.png"/><Relationship Id="rId2" Type="http://schemas.openxmlformats.org/officeDocument/2006/relationships/hyperlink" Target="http://www.sinocst.com/" TargetMode="External"/><Relationship Id="rId1" Type="http://schemas.openxmlformats.org/officeDocument/2006/relationships/image" Target="../media/image8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科技地球旋转和成素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50.000000" end="55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10212"/>
            <a:ext cx="12192000" cy="6858000"/>
          </a:xfrm>
          <a:prstGeom prst="rect">
            <a:avLst/>
          </a:prstGeom>
        </p:spPr>
      </p:pic>
      <p:pic>
        <p:nvPicPr>
          <p:cNvPr id="9" name="图片 8" descr="1-森储logo_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48000"/>
            <a:ext cx="2307590" cy="709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905000" y="1828800"/>
            <a:ext cx="7762875" cy="879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indent="0" algn="ctr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3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8"/>
              </a:rPr>
              <a:t>森储</a:t>
            </a:r>
            <a:r>
              <a:rPr lang="en-US" altLang="zh-CN" sz="3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8"/>
              </a:rPr>
              <a:t>AI </a:t>
            </a:r>
            <a:r>
              <a:rPr lang="zh-CN" altLang="en-US" sz="3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8"/>
              </a:rPr>
              <a:t>设备退化趋势及寿命预测</a:t>
            </a:r>
            <a:r>
              <a:rPr lang="zh-CN" altLang="en-US" sz="3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8"/>
              </a:rPr>
              <a:t>案例</a:t>
            </a:r>
            <a:endParaRPr lang="zh-CN" altLang="en-US" sz="36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>
            <a:spLocks noGrp="1"/>
          </p:cNvSpPr>
          <p:nvPr>
            <p:ph type="body" sz="quarter" idx="12"/>
          </p:nvPr>
        </p:nvSpPr>
        <p:spPr bwMode="auto">
          <a:xfrm>
            <a:off x="1271845" y="345416"/>
            <a:ext cx="11232000" cy="460375"/>
          </a:xfrm>
          <a:noFill/>
        </p:spPr>
        <p:txBody>
          <a:bodyPr vert="horz" wrap="square" lIns="91440" tIns="45720" rIns="91440" bIns="45720" numCol="1" rtlCol="0" anchor="t" anchorCtr="0" compatLnSpc="0">
            <a:spAutoFit/>
          </a:bodyPr>
          <a:lstStyle>
            <a:defPPr>
              <a:defRPr lang="zh-CN"/>
            </a:defPPr>
            <a:lvl1pPr algn="ctr">
              <a:defRPr sz="1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  <a:defRPr/>
            </a:pPr>
            <a:r>
              <a:rPr sz="2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sym typeface="+mn-lt"/>
              </a:rPr>
              <a:t>SAP </a:t>
            </a:r>
            <a:r>
              <a:rPr lang="en-US" altLang="zh-CN" sz="2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sym typeface="+mn-lt"/>
              </a:rPr>
              <a:t>ERP</a:t>
            </a:r>
            <a:r>
              <a:rPr sz="2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sym typeface="+mn-lt"/>
              </a:rPr>
              <a:t>实施服务：世界</a:t>
            </a:r>
            <a:r>
              <a:rPr lang="en-US" altLang="zh-CN" sz="2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sym typeface="+mn-lt"/>
              </a:rPr>
              <a:t>500</a:t>
            </a:r>
            <a:r>
              <a:rPr sz="2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sym typeface="+mn-lt"/>
              </a:rPr>
              <a:t>强</a:t>
            </a:r>
            <a:r>
              <a:rPr lang="en-US" altLang="zh-CN" sz="2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sym typeface="+mn-lt"/>
              </a:rPr>
              <a:t>85%</a:t>
            </a:r>
            <a:r>
              <a:rPr sz="2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sym typeface="+mn-lt"/>
              </a:rPr>
              <a:t>在用，垄断中国大型企业</a:t>
            </a:r>
            <a:r>
              <a:rPr sz="2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sym typeface="+mn-lt"/>
              </a:rPr>
              <a:t>市场</a:t>
            </a:r>
            <a:endParaRPr sz="240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微软雅黑" panose="020B0503020204020204" charset="-122"/>
              <a:sym typeface="+mn-lt"/>
            </a:endParaRPr>
          </a:p>
        </p:txBody>
      </p:sp>
      <p:sp>
        <p:nvSpPr>
          <p:cNvPr id="75" name="文本框 74"/>
          <p:cNvSpPr txBox="1"/>
          <p:nvPr>
            <p:custDataLst>
              <p:tags r:id="rId1"/>
            </p:custDataLst>
          </p:nvPr>
        </p:nvSpPr>
        <p:spPr>
          <a:xfrm>
            <a:off x="458847" y="132742"/>
            <a:ext cx="985858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02</a:t>
            </a:r>
            <a:endParaRPr lang="en-US" altLang="zh-CN" sz="5400" dirty="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66800"/>
            <a:ext cx="6756400" cy="5219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054735"/>
            <a:ext cx="5019675" cy="5050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7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867400" y="228600"/>
            <a:ext cx="5754370" cy="589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600" b="1" dirty="0">
                <a:solidFill>
                  <a:schemeClr val="tx1"/>
                </a:solidFill>
              </a:rPr>
              <a:t>销售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生产计划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物料计划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生产订单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采购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仓储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工单执行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仓储执行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质量执行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配料执行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产能管理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车间计划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设备管理</a:t>
            </a:r>
            <a:r>
              <a:rPr lang="en-US" altLang="zh-CN" sz="1600" b="1" dirty="0">
                <a:solidFill>
                  <a:schemeClr val="tx1"/>
                </a:solidFill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</a:rPr>
              <a:t>物联等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1130935"/>
            <a:ext cx="5970270" cy="2900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60" y="2600960"/>
            <a:ext cx="5321935" cy="33801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15175" y="92900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五大</a:t>
            </a:r>
            <a:r>
              <a:rPr lang="zh-CN" altLang="en-US" sz="1200"/>
              <a:t>业务</a:t>
            </a:r>
            <a:r>
              <a:rPr lang="en-US" altLang="zh-CN" sz="1200"/>
              <a:t>“</a:t>
            </a:r>
            <a:r>
              <a:rPr lang="zh-CN" altLang="en-US" sz="1200"/>
              <a:t>端到端</a:t>
            </a:r>
            <a:r>
              <a:rPr lang="en-US" altLang="zh-CN" sz="1200"/>
              <a:t>”</a:t>
            </a:r>
            <a:r>
              <a:rPr lang="zh-CN" altLang="en-US" sz="1200"/>
              <a:t>流程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/>
              <a:t>数字化</a:t>
            </a:r>
            <a:r>
              <a:rPr lang="zh-CN" altLang="en-US" sz="1200">
                <a:sym typeface="+mn-ea"/>
              </a:rPr>
              <a:t>价值</a:t>
            </a:r>
            <a:r>
              <a:rPr lang="zh-CN" altLang="en-US" sz="1200"/>
              <a:t>，实现客户卓越效益：</a:t>
            </a:r>
            <a:endParaRPr lang="zh-CN" altLang="en-US" sz="1200"/>
          </a:p>
          <a:p>
            <a:pPr indent="0" fontAlgn="auto">
              <a:lnSpc>
                <a:spcPct val="150000"/>
              </a:lnSpc>
            </a:pPr>
            <a:r>
              <a:rPr lang="en-US" altLang="zh-CN" sz="1200"/>
              <a:t>1</a:t>
            </a:r>
            <a:r>
              <a:rPr lang="zh-CN" altLang="en-US" sz="1200"/>
              <a:t>、从销售报价到销售订单和销售发货；</a:t>
            </a:r>
            <a:endParaRPr lang="zh-CN" altLang="en-US" sz="1200"/>
          </a:p>
          <a:p>
            <a:pPr indent="0" fontAlgn="auto">
              <a:lnSpc>
                <a:spcPct val="150000"/>
              </a:lnSpc>
            </a:pPr>
            <a:r>
              <a:rPr lang="en-US" altLang="zh-CN" sz="1200"/>
              <a:t>2</a:t>
            </a:r>
            <a:r>
              <a:rPr lang="zh-CN" altLang="en-US" sz="1200"/>
              <a:t>、从生产计划到生产订单和工单执行；</a:t>
            </a:r>
            <a:endParaRPr lang="zh-CN" altLang="en-US" sz="1200"/>
          </a:p>
          <a:p>
            <a:pPr indent="0" fontAlgn="auto">
              <a:lnSpc>
                <a:spcPct val="150000"/>
              </a:lnSpc>
            </a:pPr>
            <a:r>
              <a:rPr lang="en-US" altLang="zh-CN" sz="1200"/>
              <a:t>3</a:t>
            </a:r>
            <a:r>
              <a:rPr lang="zh-CN" altLang="en-US" sz="1200"/>
              <a:t>、从物料计划到采购交货和配料执行；</a:t>
            </a:r>
            <a:endParaRPr lang="zh-CN" altLang="en-US" sz="1200"/>
          </a:p>
          <a:p>
            <a:pPr indent="0" fontAlgn="auto">
              <a:lnSpc>
                <a:spcPct val="150000"/>
              </a:lnSpc>
            </a:pPr>
            <a:r>
              <a:rPr lang="en-US" altLang="zh-CN" sz="1200"/>
              <a:t>4</a:t>
            </a:r>
            <a:r>
              <a:rPr lang="zh-CN" altLang="en-US" sz="1200"/>
              <a:t>、从生产订单到仓储及</a:t>
            </a:r>
            <a:r>
              <a:rPr lang="zh-CN" altLang="en-US" sz="1200"/>
              <a:t>货架移动和仓储执行；</a:t>
            </a:r>
            <a:endParaRPr lang="zh-CN" altLang="en-US" sz="1200"/>
          </a:p>
          <a:p>
            <a:pPr indent="0" fontAlgn="auto">
              <a:lnSpc>
                <a:spcPct val="150000"/>
              </a:lnSpc>
            </a:pPr>
            <a:r>
              <a:rPr lang="en-US" altLang="zh-CN" sz="1200"/>
              <a:t>5</a:t>
            </a:r>
            <a:r>
              <a:rPr lang="zh-CN" altLang="en-US" sz="1200"/>
              <a:t>、从产能、计划到设备、物联和质量执行。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" y="4108450"/>
            <a:ext cx="4331970" cy="21424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 bwMode="auto">
          <a:xfrm>
            <a:off x="1295400" y="381000"/>
            <a:ext cx="4747895" cy="460375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0">
            <a:spAutoFit/>
          </a:bodyPr>
          <a:lstStyle>
            <a:defPPr>
              <a:defRPr lang="zh-CN"/>
            </a:defPPr>
            <a:lvl1pPr algn="ctr">
              <a:defRPr sz="1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</a:defRPr>
            </a:lvl1pPr>
          </a:lstStyle>
          <a:p>
            <a:pPr lvl="0" algn="l">
              <a:buClrTx/>
              <a:buSzTx/>
              <a:buFontTx/>
              <a:defRPr/>
            </a:pPr>
            <a:r>
              <a:rPr lang="zh-CN" altLang="en-US" sz="2400" b="1" kern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森储</a:t>
            </a:r>
            <a:r>
              <a:rPr lang="zh-CN" altLang="en-US" sz="2400" b="1" kern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ERP</a:t>
            </a:r>
            <a:r>
              <a:rPr lang="zh-CN" altLang="en-US" sz="2400" b="1" kern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覆盖全业务流程数字化</a:t>
            </a:r>
            <a:endParaRPr lang="zh-CN" altLang="en-US" sz="2400" b="1" kern="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835" name="文本框 19"/>
          <p:cNvSpPr txBox="1"/>
          <p:nvPr/>
        </p:nvSpPr>
        <p:spPr>
          <a:xfrm>
            <a:off x="380742" y="152427"/>
            <a:ext cx="985858" cy="8915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6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5400">
                <a:gradFill flip="none" rotWithShape="1">
                  <a:gsLst>
                    <a:gs pos="0">
                      <a:srgbClr val="28E5FD"/>
                    </a:gs>
                    <a:gs pos="100000">
                      <a:srgbClr val="1D50F4"/>
                    </a:gs>
                  </a:gsLst>
                  <a:lin ang="2700000" scaled="1"/>
                </a:gradFill>
                <a:latin typeface="Impact" panose="020B0806030902050204" pitchFamily="34" charset="0"/>
              </a:rPr>
              <a:t>03</a:t>
            </a:r>
            <a:endParaRPr lang="en-US" altLang="zh-CN" sz="5400" dirty="0">
              <a:gradFill flip="none" rotWithShape="1">
                <a:gsLst>
                  <a:gs pos="0">
                    <a:srgbClr val="28E5FD"/>
                  </a:gs>
                  <a:gs pos="100000">
                    <a:srgbClr val="1D50F4"/>
                  </a:gs>
                </a:gsLst>
                <a:lin ang="2700000" scaled="1"/>
              </a:gradFill>
              <a:latin typeface="Impact" panose="020B0806030902050204" pitchFamily="34" charset="0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104883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445916" y="574841"/>
            <a:ext cx="41803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森储服务网络</a:t>
            </a:r>
            <a:endParaRPr lang="zh-CN" altLang="en-US" sz="2400" b="1" dirty="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0316" y="374837"/>
            <a:ext cx="985601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04</a:t>
            </a:r>
            <a:endParaRPr lang="en-US" altLang="zh-CN" sz="5400" dirty="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" y="1143000"/>
            <a:ext cx="10708005" cy="522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9" grpId="0"/>
      <p:bldP spid="2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object 2"/>
          <p:cNvSpPr/>
          <p:nvPr/>
        </p:nvSpPr>
        <p:spPr>
          <a:xfrm>
            <a:off x="1473885" y="485292"/>
            <a:ext cx="294074" cy="29591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37" name="object 3"/>
          <p:cNvSpPr/>
          <p:nvPr/>
        </p:nvSpPr>
        <p:spPr>
          <a:xfrm>
            <a:off x="1776006" y="486562"/>
            <a:ext cx="299440" cy="294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38" name="object 4"/>
          <p:cNvSpPr/>
          <p:nvPr/>
        </p:nvSpPr>
        <p:spPr>
          <a:xfrm>
            <a:off x="2082304" y="496722"/>
            <a:ext cx="296163" cy="285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39" name="object 5"/>
          <p:cNvSpPr/>
          <p:nvPr/>
        </p:nvSpPr>
        <p:spPr>
          <a:xfrm>
            <a:off x="2386799" y="487197"/>
            <a:ext cx="295871" cy="290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40" name="object 6"/>
          <p:cNvSpPr/>
          <p:nvPr/>
        </p:nvSpPr>
        <p:spPr>
          <a:xfrm>
            <a:off x="2693085" y="485292"/>
            <a:ext cx="295871" cy="295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41" name="object 7"/>
          <p:cNvSpPr/>
          <p:nvPr/>
        </p:nvSpPr>
        <p:spPr>
          <a:xfrm>
            <a:off x="2996996" y="487197"/>
            <a:ext cx="283667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42" name="object 8"/>
          <p:cNvSpPr/>
          <p:nvPr/>
        </p:nvSpPr>
        <p:spPr>
          <a:xfrm>
            <a:off x="3301200" y="484657"/>
            <a:ext cx="296163" cy="297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43" name="object 9"/>
          <p:cNvSpPr/>
          <p:nvPr/>
        </p:nvSpPr>
        <p:spPr>
          <a:xfrm>
            <a:off x="3608679" y="485292"/>
            <a:ext cx="275932" cy="2952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49" name="object 15"/>
          <p:cNvSpPr/>
          <p:nvPr/>
        </p:nvSpPr>
        <p:spPr>
          <a:xfrm>
            <a:off x="427990" y="1139825"/>
            <a:ext cx="1915795" cy="49244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50" name="object 16"/>
          <p:cNvSpPr/>
          <p:nvPr/>
        </p:nvSpPr>
        <p:spPr>
          <a:xfrm>
            <a:off x="9994900" y="2705735"/>
            <a:ext cx="1616710" cy="683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51" name="object 17"/>
          <p:cNvSpPr/>
          <p:nvPr/>
        </p:nvSpPr>
        <p:spPr>
          <a:xfrm>
            <a:off x="10417937" y="5558282"/>
            <a:ext cx="1240536" cy="3947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52" name="object 18"/>
          <p:cNvSpPr/>
          <p:nvPr/>
        </p:nvSpPr>
        <p:spPr>
          <a:xfrm>
            <a:off x="5791200" y="1278255"/>
            <a:ext cx="1703705" cy="4533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53" name="object 19"/>
          <p:cNvSpPr/>
          <p:nvPr/>
        </p:nvSpPr>
        <p:spPr>
          <a:xfrm>
            <a:off x="9601200" y="1066800"/>
            <a:ext cx="2256790" cy="7105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54" name="object 21"/>
          <p:cNvSpPr/>
          <p:nvPr/>
        </p:nvSpPr>
        <p:spPr>
          <a:xfrm>
            <a:off x="8441690" y="2895600"/>
            <a:ext cx="1311910" cy="4940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55" name="object 22"/>
          <p:cNvSpPr/>
          <p:nvPr/>
        </p:nvSpPr>
        <p:spPr>
          <a:xfrm>
            <a:off x="8517255" y="2057400"/>
            <a:ext cx="1325245" cy="4603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57" name="object 24"/>
          <p:cNvSpPr/>
          <p:nvPr/>
        </p:nvSpPr>
        <p:spPr>
          <a:xfrm>
            <a:off x="2682747" y="2819272"/>
            <a:ext cx="1706880" cy="5105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58" name="object 25"/>
          <p:cNvSpPr/>
          <p:nvPr/>
        </p:nvSpPr>
        <p:spPr>
          <a:xfrm>
            <a:off x="5715635" y="3810000"/>
            <a:ext cx="1445260" cy="4673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59" name="object 26"/>
          <p:cNvSpPr/>
          <p:nvPr/>
        </p:nvSpPr>
        <p:spPr>
          <a:xfrm>
            <a:off x="4267708" y="3776090"/>
            <a:ext cx="1281684" cy="4587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61" name="object 28"/>
          <p:cNvSpPr/>
          <p:nvPr/>
        </p:nvSpPr>
        <p:spPr>
          <a:xfrm>
            <a:off x="4419701" y="2603602"/>
            <a:ext cx="1674876" cy="109793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62" name="object 31"/>
          <p:cNvSpPr/>
          <p:nvPr/>
        </p:nvSpPr>
        <p:spPr>
          <a:xfrm>
            <a:off x="7010357" y="5500623"/>
            <a:ext cx="1559052" cy="4267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63" name="object 32"/>
          <p:cNvSpPr/>
          <p:nvPr/>
        </p:nvSpPr>
        <p:spPr>
          <a:xfrm>
            <a:off x="8829294" y="5558027"/>
            <a:ext cx="1674876" cy="3962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64" name="object 33"/>
          <p:cNvSpPr/>
          <p:nvPr/>
        </p:nvSpPr>
        <p:spPr>
          <a:xfrm>
            <a:off x="5105400" y="5485130"/>
            <a:ext cx="1443990" cy="4699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65" name="object 34"/>
          <p:cNvSpPr/>
          <p:nvPr/>
        </p:nvSpPr>
        <p:spPr>
          <a:xfrm>
            <a:off x="7379970" y="3733800"/>
            <a:ext cx="1982470" cy="5149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66" name="object 35"/>
          <p:cNvSpPr/>
          <p:nvPr/>
        </p:nvSpPr>
        <p:spPr>
          <a:xfrm>
            <a:off x="6358509" y="4713478"/>
            <a:ext cx="1872996" cy="4069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67" name="object 36"/>
          <p:cNvSpPr/>
          <p:nvPr/>
        </p:nvSpPr>
        <p:spPr>
          <a:xfrm>
            <a:off x="2863977" y="3809853"/>
            <a:ext cx="1217676" cy="4251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68" name="object 37"/>
          <p:cNvSpPr/>
          <p:nvPr/>
        </p:nvSpPr>
        <p:spPr>
          <a:xfrm>
            <a:off x="2863595" y="5323332"/>
            <a:ext cx="810768" cy="7132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70" name="object 39"/>
          <p:cNvSpPr/>
          <p:nvPr/>
        </p:nvSpPr>
        <p:spPr>
          <a:xfrm>
            <a:off x="2721440" y="1195808"/>
            <a:ext cx="1584959" cy="4343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71" name="object 40"/>
          <p:cNvSpPr/>
          <p:nvPr/>
        </p:nvSpPr>
        <p:spPr>
          <a:xfrm>
            <a:off x="7848854" y="1195832"/>
            <a:ext cx="1772412" cy="5715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72" name="object 41"/>
          <p:cNvSpPr/>
          <p:nvPr/>
        </p:nvSpPr>
        <p:spPr>
          <a:xfrm>
            <a:off x="2863595" y="4739640"/>
            <a:ext cx="1682495" cy="4191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73" name="object 42"/>
          <p:cNvSpPr/>
          <p:nvPr/>
        </p:nvSpPr>
        <p:spPr>
          <a:xfrm>
            <a:off x="6521450" y="2857500"/>
            <a:ext cx="1713865" cy="5314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74" name="object 43"/>
          <p:cNvSpPr/>
          <p:nvPr/>
        </p:nvSpPr>
        <p:spPr>
          <a:xfrm>
            <a:off x="4648200" y="4739640"/>
            <a:ext cx="1574165" cy="41973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75" name="object 44"/>
          <p:cNvSpPr/>
          <p:nvPr/>
        </p:nvSpPr>
        <p:spPr>
          <a:xfrm>
            <a:off x="4495673" y="1295147"/>
            <a:ext cx="1078992" cy="3947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76" name="object 45"/>
          <p:cNvSpPr/>
          <p:nvPr/>
        </p:nvSpPr>
        <p:spPr>
          <a:xfrm>
            <a:off x="3886200" y="5403977"/>
            <a:ext cx="891539" cy="63246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877" name="object 46"/>
          <p:cNvSpPr/>
          <p:nvPr/>
        </p:nvSpPr>
        <p:spPr>
          <a:xfrm>
            <a:off x="8429625" y="4742815"/>
            <a:ext cx="1096010" cy="4152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590800" y="1971675"/>
            <a:ext cx="1666240" cy="502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56350" y="2057400"/>
            <a:ext cx="1878965" cy="50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800600" y="2117725"/>
            <a:ext cx="1181100" cy="400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08235" y="1940560"/>
            <a:ext cx="1943100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25635" y="3701415"/>
            <a:ext cx="2425700" cy="628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753600" y="4600575"/>
            <a:ext cx="2197735" cy="5588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7141" y="152587"/>
            <a:ext cx="985601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6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5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05</a:t>
            </a:r>
            <a:endParaRPr lang="en-US" altLang="zh-CN" sz="5400" dirty="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文本框 18"/>
          <p:cNvSpPr txBox="1"/>
          <p:nvPr/>
        </p:nvSpPr>
        <p:spPr>
          <a:xfrm>
            <a:off x="1444704" y="574097"/>
            <a:ext cx="41813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</a:defRPr>
            </a:lvl1pPr>
          </a:lstStyle>
          <a:p>
            <a:pPr lvl="0" algn="l">
              <a:buClrTx/>
              <a:buSzTx/>
              <a:buFontTx/>
              <a:defRPr/>
            </a:pP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森储中国部分客户</a:t>
            </a:r>
            <a:endParaRPr lang="zh-CN" altLang="en-US" sz="2400" b="1" dirty="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835" name="文本框 19"/>
          <p:cNvSpPr txBox="1"/>
          <p:nvPr/>
        </p:nvSpPr>
        <p:spPr>
          <a:xfrm>
            <a:off x="458847" y="374042"/>
            <a:ext cx="985858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>
                <a:gradFill flip="none" rotWithShape="1">
                  <a:gsLst>
                    <a:gs pos="0">
                      <a:srgbClr val="28E5FD"/>
                    </a:gs>
                    <a:gs pos="100000">
                      <a:srgbClr val="1D50F4"/>
                    </a:gs>
                  </a:gsLst>
                  <a:lin ang="2700000" scaled="1"/>
                </a:gradFill>
                <a:latin typeface="Impact" panose="020B0806030902050204" pitchFamily="34" charset="0"/>
              </a:rPr>
              <a:t>06</a:t>
            </a:r>
            <a:endParaRPr lang="en-US" altLang="zh-CN" sz="5400" dirty="0">
              <a:gradFill flip="none" rotWithShape="1">
                <a:gsLst>
                  <a:gs pos="0">
                    <a:srgbClr val="28E5FD"/>
                  </a:gs>
                  <a:gs pos="100000">
                    <a:srgbClr val="1D50F4"/>
                  </a:gs>
                </a:gsLst>
                <a:lin ang="2700000" scaled="1"/>
              </a:gradFill>
              <a:latin typeface="Impact" panose="020B0806030902050204" pitchFamily="34" charset="0"/>
            </a:endParaRPr>
          </a:p>
        </p:txBody>
      </p:sp>
      <p:pic>
        <p:nvPicPr>
          <p:cNvPr id="2097155" name="图片 1" descr="1-森储logo_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4668" y="269758"/>
            <a:ext cx="1720850" cy="4302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6" name="组合 9"/>
          <p:cNvGrpSpPr/>
          <p:nvPr/>
        </p:nvGrpSpPr>
        <p:grpSpPr>
          <a:xfrm>
            <a:off x="1295399" y="1243223"/>
            <a:ext cx="9435123" cy="4656172"/>
            <a:chOff x="1295399" y="1243223"/>
            <a:chExt cx="9435123" cy="4656172"/>
          </a:xfrm>
        </p:grpSpPr>
        <p:pic>
          <p:nvPicPr>
            <p:cNvPr id="2097157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9878" y="1243223"/>
              <a:ext cx="3750644" cy="2500429"/>
            </a:xfrm>
            <a:prstGeom prst="rect">
              <a:avLst/>
            </a:prstGeom>
          </p:spPr>
        </p:pic>
        <p:pic>
          <p:nvPicPr>
            <p:cNvPr id="209715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399" y="3827140"/>
              <a:ext cx="9372601" cy="2072255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219200"/>
            <a:ext cx="2921000" cy="3162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90" y="1143000"/>
            <a:ext cx="5530215" cy="256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048834" grpId="0"/>
      <p:bldP spid="104883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9" name="文本框 18"/>
          <p:cNvSpPr txBox="1"/>
          <p:nvPr/>
        </p:nvSpPr>
        <p:spPr>
          <a:xfrm>
            <a:off x="1444703" y="574097"/>
            <a:ext cx="8639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gradFill flip="none" rotWithShape="1">
                  <a:gsLst>
                    <a:gs pos="0">
                      <a:srgbClr val="28E5FD"/>
                    </a:gs>
                    <a:gs pos="100000">
                      <a:srgbClr val="1D50F4"/>
                    </a:gs>
                  </a:gsLst>
                  <a:lin ang="0" scaled="1"/>
                </a:gradFill>
                <a:latin typeface="Century Gothic" panose="020B0502020202020204" pitchFamily="34" charset="0"/>
              </a:defRPr>
            </a:lvl1pPr>
          </a:lstStyle>
          <a:p>
            <a:pPr lvl="0" algn="l"/>
            <a:r>
              <a:rPr lang="zh-CN" altLang="en-US" sz="2400">
                <a:gradFill flip="none" rotWithShape="1">
                  <a:gsLst>
                    <a:gs pos="0">
                      <a:srgbClr val="28E5FD"/>
                    </a:gs>
                    <a:gs pos="100000">
                      <a:srgbClr val="1D50F4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公司资质</a:t>
            </a:r>
            <a:endParaRPr lang="en-US" altLang="zh-CN" sz="2400">
              <a:gradFill flip="none" rotWithShape="1">
                <a:gsLst>
                  <a:gs pos="0">
                    <a:srgbClr val="28E5FD"/>
                  </a:gs>
                  <a:gs pos="100000">
                    <a:srgbClr val="1D50F4"/>
                  </a:gs>
                </a:gsLst>
                <a:lin ang="27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9030" name="文本框 19"/>
          <p:cNvSpPr txBox="1"/>
          <p:nvPr/>
        </p:nvSpPr>
        <p:spPr>
          <a:xfrm>
            <a:off x="458847" y="374042"/>
            <a:ext cx="985858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28E5FD"/>
                    </a:gs>
                    <a:gs pos="100000">
                      <a:srgbClr val="1D50F4"/>
                    </a:gs>
                  </a:gsLst>
                  <a:lin ang="2700000" scaled="1"/>
                </a:gradFill>
                <a:latin typeface="Impact" panose="020B0806030902050204" pitchFamily="34" charset="0"/>
              </a:rPr>
              <a:t>07</a:t>
            </a:r>
            <a:endParaRPr lang="en-US" altLang="zh-CN" sz="5400" dirty="0">
              <a:gradFill flip="none" rotWithShape="1">
                <a:gsLst>
                  <a:gs pos="0">
                    <a:srgbClr val="28E5FD"/>
                  </a:gs>
                  <a:gs pos="100000">
                    <a:srgbClr val="1D50F4"/>
                  </a:gs>
                </a:gsLst>
                <a:lin ang="2700000" scaled="1"/>
              </a:gradFill>
              <a:latin typeface="Impact" panose="020B0806030902050204" pitchFamily="34" charset="0"/>
            </a:endParaRPr>
          </a:p>
        </p:txBody>
      </p:sp>
      <p:pic>
        <p:nvPicPr>
          <p:cNvPr id="2097160" name="图片 1" descr="1-森储logo_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4668" y="269758"/>
            <a:ext cx="1720850" cy="430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9031" name="Rounded Rectangle 48"/>
          <p:cNvSpPr/>
          <p:nvPr/>
        </p:nvSpPr>
        <p:spPr>
          <a:xfrm>
            <a:off x="-175078" y="5723123"/>
            <a:ext cx="13164457" cy="609337"/>
          </a:xfrm>
          <a:prstGeom prst="roundRect">
            <a:avLst/>
          </a:prstGeom>
          <a:gradFill flip="none" rotWithShape="1">
            <a:gsLst>
              <a:gs pos="0">
                <a:srgbClr val="28E5FD"/>
              </a:gs>
              <a:gs pos="100000">
                <a:srgbClr val="1D50F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pic>
        <p:nvPicPr>
          <p:cNvPr id="2097161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9998682" y="4601029"/>
            <a:ext cx="1843316" cy="13128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97163" name="图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167574" y="4601029"/>
            <a:ext cx="1843316" cy="13128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97164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4252021" y="4601029"/>
            <a:ext cx="1843316" cy="13128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97165" name="图片 22"/>
          <p:cNvPicPr/>
          <p:nvPr/>
        </p:nvPicPr>
        <p:blipFill>
          <a:blip r:embed="rId5"/>
          <a:stretch>
            <a:fillRect/>
          </a:stretch>
        </p:blipFill>
        <p:spPr>
          <a:xfrm>
            <a:off x="2336468" y="4601029"/>
            <a:ext cx="1843316" cy="13128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97166" name="图片 24"/>
          <p:cNvPicPr/>
          <p:nvPr/>
        </p:nvPicPr>
        <p:blipFill>
          <a:blip r:embed="rId6"/>
          <a:stretch>
            <a:fillRect/>
          </a:stretch>
        </p:blipFill>
        <p:spPr>
          <a:xfrm>
            <a:off x="420915" y="4601029"/>
            <a:ext cx="1843316" cy="13128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97167" name="图片 4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806395" y="2001377"/>
            <a:ext cx="3089123" cy="1842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97168" name="图片 7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08809" y="2001377"/>
            <a:ext cx="3089123" cy="1842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9032" name="矩形 27"/>
          <p:cNvSpPr/>
          <p:nvPr/>
        </p:nvSpPr>
        <p:spPr>
          <a:xfrm>
            <a:off x="2081359" y="1670610"/>
            <a:ext cx="995680" cy="3371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/>
            <a:r>
              <a:rPr lang="zh-CN" altLang="en-US" sz="1600" b="1">
                <a:solidFill>
                  <a:srgbClr val="24B3FA"/>
                </a:solidFill>
                <a:latin typeface="微软雅黑" panose="020B0503020204020204" charset="-122"/>
                <a:ea typeface="微软雅黑" panose="020B0503020204020204" charset="-122"/>
              </a:rPr>
              <a:t>重要资质</a:t>
            </a:r>
            <a:endParaRPr lang="zh-CN" altLang="en-US" sz="1600" b="1">
              <a:solidFill>
                <a:srgbClr val="24B3F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9033" name="TextBox 53"/>
          <p:cNvSpPr txBox="1">
            <a:spLocks noChangeArrowheads="1"/>
          </p:cNvSpPr>
          <p:nvPr/>
        </p:nvSpPr>
        <p:spPr bwMode="auto">
          <a:xfrm>
            <a:off x="2159395" y="2001377"/>
            <a:ext cx="2961247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获得高新技术产业、双软企业、省级专精特新企业、省级数字化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服务商等认证。</a:t>
            </a:r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9034" name="矩形 29"/>
          <p:cNvSpPr/>
          <p:nvPr/>
        </p:nvSpPr>
        <p:spPr>
          <a:xfrm>
            <a:off x="2081359" y="2971063"/>
            <a:ext cx="1402080" cy="3371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/>
            <a:r>
              <a:rPr lang="zh-CN" altLang="en-US" sz="1600" b="1">
                <a:solidFill>
                  <a:srgbClr val="24B3FA"/>
                </a:solidFill>
                <a:latin typeface="微软雅黑" panose="020B0503020204020204" charset="-122"/>
                <a:ea typeface="微软雅黑" panose="020B0503020204020204" charset="-122"/>
              </a:rPr>
              <a:t>重大科技项目</a:t>
            </a:r>
            <a:endParaRPr lang="zh-CN" altLang="en-US" sz="1600" b="1" dirty="0">
              <a:solidFill>
                <a:srgbClr val="24B3F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9035" name="TextBox 53"/>
          <p:cNvSpPr txBox="1">
            <a:spLocks noChangeArrowheads="1"/>
          </p:cNvSpPr>
          <p:nvPr/>
        </p:nvSpPr>
        <p:spPr bwMode="auto">
          <a:xfrm>
            <a:off x="2159395" y="3301830"/>
            <a:ext cx="2961247" cy="6286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主导或参与过工信部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大规模集成电路硅基智能制造新模式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国家超大型农机新品研发（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K6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等国家重大科技项目。</a:t>
            </a:r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组合 31"/>
          <p:cNvGrpSpPr/>
          <p:nvPr/>
        </p:nvGrpSpPr>
        <p:grpSpPr>
          <a:xfrm>
            <a:off x="1068355" y="1752509"/>
            <a:ext cx="1000663" cy="732136"/>
            <a:chOff x="6751491" y="1572681"/>
            <a:chExt cx="896748" cy="656106"/>
          </a:xfrm>
          <a:effectLst/>
        </p:grpSpPr>
        <p:sp>
          <p:nvSpPr>
            <p:cNvPr id="1049036" name="Freeform 5"/>
            <p:cNvSpPr/>
            <p:nvPr/>
          </p:nvSpPr>
          <p:spPr bwMode="auto">
            <a:xfrm rot="5400000">
              <a:off x="6871813" y="1604695"/>
              <a:ext cx="656106" cy="592077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28E5FD"/>
                </a:gs>
                <a:gs pos="100000">
                  <a:srgbClr val="1D50F4"/>
                </a:gs>
              </a:gsLst>
              <a:lin ang="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049037" name="矩形 33"/>
            <p:cNvSpPr/>
            <p:nvPr/>
          </p:nvSpPr>
          <p:spPr>
            <a:xfrm>
              <a:off x="6751491" y="1686430"/>
              <a:ext cx="896748" cy="432705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5" name="组合 34"/>
          <p:cNvGrpSpPr/>
          <p:nvPr/>
        </p:nvGrpSpPr>
        <p:grpSpPr>
          <a:xfrm>
            <a:off x="1068355" y="3066433"/>
            <a:ext cx="1000663" cy="732136"/>
            <a:chOff x="6751491" y="1572681"/>
            <a:chExt cx="896748" cy="656106"/>
          </a:xfrm>
          <a:effectLst/>
        </p:grpSpPr>
        <p:sp>
          <p:nvSpPr>
            <p:cNvPr id="1049038" name="Freeform 5"/>
            <p:cNvSpPr/>
            <p:nvPr/>
          </p:nvSpPr>
          <p:spPr bwMode="auto">
            <a:xfrm rot="5400000">
              <a:off x="6871813" y="1604695"/>
              <a:ext cx="656106" cy="592077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28E5FD"/>
                </a:gs>
                <a:gs pos="100000">
                  <a:srgbClr val="1D50F4"/>
                </a:gs>
              </a:gsLst>
              <a:lin ang="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049039" name="矩形 36"/>
            <p:cNvSpPr/>
            <p:nvPr/>
          </p:nvSpPr>
          <p:spPr>
            <a:xfrm>
              <a:off x="6751491" y="1686430"/>
              <a:ext cx="896748" cy="432705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0050" y="4601210"/>
            <a:ext cx="1957705" cy="1312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0">
        <p14:pan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  <p:bldLst>
      <p:bldP spid="1049029" grpId="0"/>
      <p:bldP spid="1049030" grpId="0" bldLvl="0" animBg="1"/>
      <p:bldP spid="1049031" grpId="0" bldLvl="0" animBg="1"/>
      <p:bldP spid="1049032" grpId="0" bldLvl="0" animBg="1"/>
      <p:bldP spid="1049033" grpId="0" bldLvl="0" animBg="1"/>
      <p:bldP spid="1049034" grpId="0" bldLvl="0" animBg="1"/>
      <p:bldP spid="104903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object 9"/>
          <p:cNvSpPr txBox="1"/>
          <p:nvPr/>
        </p:nvSpPr>
        <p:spPr>
          <a:xfrm>
            <a:off x="6561264" y="725589"/>
            <a:ext cx="509270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ct val="100000"/>
              </a:lnSpc>
            </a:pPr>
            <a:r>
              <a:rPr sz="1600" b="1" spc="-5" dirty="0">
                <a:solidFill>
                  <a:srgbClr val="23B3F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提供以</a:t>
            </a:r>
            <a:r>
              <a:rPr lang="en-US" sz="1600" b="1" spc="-5" dirty="0">
                <a:solidFill>
                  <a:srgbClr val="23B3F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sz="1600" b="1" spc="-5" dirty="0">
                <a:solidFill>
                  <a:srgbClr val="23B3F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为核心的数字化转型服务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3495">
              <a:lnSpc>
                <a:spcPct val="100000"/>
              </a:lnSpc>
              <a:spcBef>
                <a:spcPts val="960"/>
              </a:spcBef>
            </a:pPr>
            <a:r>
              <a:rPr sz="11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森储科技核心团队来自于SAP、AC、IBM等国际知名公司；</a:t>
            </a:r>
            <a:endParaRPr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3495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已为数百家企业提供专业的数字化转型服务, </a:t>
            </a:r>
            <a:r>
              <a:rPr sz="11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包括ERP</a:t>
            </a:r>
            <a:r>
              <a:rPr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等软件产品与服务。</a:t>
            </a:r>
            <a:endParaRPr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23B3F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立足商业与技术的前沿，打造卓越口碑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3495" marR="309880">
              <a:lnSpc>
                <a:spcPct val="150000"/>
              </a:lnSpc>
              <a:spcBef>
                <a:spcPts val="285"/>
              </a:spcBef>
            </a:pPr>
            <a:r>
              <a:rPr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森储科技立足商业与技术的前沿，业务涵盖</a:t>
            </a:r>
            <a:r>
              <a:rPr sz="11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多个行业，凭借独特的业内</a:t>
            </a:r>
            <a:r>
              <a:rPr sz="1100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</a:t>
            </a:r>
            <a:r>
              <a:rPr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验与专业技能，帮助客户实现具有深远意义的变革，提高客户的绩效水平，</a:t>
            </a:r>
            <a:r>
              <a:rPr sz="1100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</a:t>
            </a:r>
            <a:r>
              <a:rPr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专业的服务和质量在客户中享有盛誉</a:t>
            </a:r>
            <a:r>
              <a:rPr sz="1100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100" spc="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3495" marR="309880">
              <a:lnSpc>
                <a:spcPct val="150000"/>
              </a:lnSpc>
              <a:spcBef>
                <a:spcPts val="285"/>
              </a:spcBef>
            </a:pPr>
            <a:endParaRPr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335">
              <a:lnSpc>
                <a:spcPct val="100000"/>
              </a:lnSpc>
              <a:spcBef>
                <a:spcPts val="230"/>
              </a:spcBef>
            </a:pPr>
            <a:r>
              <a:rPr sz="1600" b="1" spc="-5" dirty="0">
                <a:solidFill>
                  <a:srgbClr val="23B3F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长期投入技术研发，助力卓越和高成长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4130" marR="169545">
              <a:lnSpc>
                <a:spcPct val="150000"/>
              </a:lnSpc>
              <a:spcBef>
                <a:spcPts val="170"/>
              </a:spcBef>
            </a:pPr>
            <a:r>
              <a:rPr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森储长期投入数字化技术研发，为客户提供创新业务方案并将其数字化应用、</a:t>
            </a:r>
            <a:r>
              <a:rPr sz="1100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</a:t>
            </a:r>
            <a:r>
              <a:rPr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广，从而实现客户的卓越运营和高成长绩效</a:t>
            </a:r>
            <a:r>
              <a:rPr sz="1100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602" name="object 10"/>
          <p:cNvSpPr/>
          <p:nvPr/>
        </p:nvSpPr>
        <p:spPr>
          <a:xfrm>
            <a:off x="5908522" y="828370"/>
            <a:ext cx="402767" cy="3485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603" name="object 11"/>
          <p:cNvSpPr/>
          <p:nvPr/>
        </p:nvSpPr>
        <p:spPr>
          <a:xfrm>
            <a:off x="5923775" y="1911337"/>
            <a:ext cx="372389" cy="273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604" name="object 12"/>
          <p:cNvSpPr/>
          <p:nvPr/>
        </p:nvSpPr>
        <p:spPr>
          <a:xfrm>
            <a:off x="5882589" y="3150563"/>
            <a:ext cx="454571" cy="342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605" name="object 13"/>
          <p:cNvSpPr/>
          <p:nvPr/>
        </p:nvSpPr>
        <p:spPr>
          <a:xfrm>
            <a:off x="636269" y="1254125"/>
            <a:ext cx="4358640" cy="5183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607" name="object 15"/>
          <p:cNvSpPr/>
          <p:nvPr/>
        </p:nvSpPr>
        <p:spPr>
          <a:xfrm>
            <a:off x="7002779" y="5344667"/>
            <a:ext cx="8763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608" name="object 16"/>
          <p:cNvSpPr txBox="1"/>
          <p:nvPr/>
        </p:nvSpPr>
        <p:spPr>
          <a:xfrm>
            <a:off x="7216698" y="4836934"/>
            <a:ext cx="636905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汽车行</a:t>
            </a:r>
            <a:r>
              <a:rPr sz="1200" b="1" spc="-5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业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8609" name="object 17"/>
          <p:cNvSpPr txBox="1"/>
          <p:nvPr/>
        </p:nvSpPr>
        <p:spPr>
          <a:xfrm>
            <a:off x="7135101" y="6111697"/>
            <a:ext cx="636905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化工行</a:t>
            </a:r>
            <a:r>
              <a:rPr sz="1200" b="1" spc="-5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业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8610" name="object 18"/>
          <p:cNvSpPr txBox="1"/>
          <p:nvPr/>
        </p:nvSpPr>
        <p:spPr>
          <a:xfrm>
            <a:off x="9475711" y="4828997"/>
            <a:ext cx="636905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机械加</a:t>
            </a:r>
            <a:r>
              <a:rPr sz="1200" b="1" spc="-5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工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8611" name="object 19"/>
          <p:cNvSpPr txBox="1"/>
          <p:nvPr/>
        </p:nvSpPr>
        <p:spPr>
          <a:xfrm>
            <a:off x="9503016" y="6136462"/>
            <a:ext cx="636905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石油勘</a:t>
            </a:r>
            <a:r>
              <a:rPr sz="1200" b="1" spc="-5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探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8612" name="object 20"/>
          <p:cNvSpPr/>
          <p:nvPr/>
        </p:nvSpPr>
        <p:spPr>
          <a:xfrm>
            <a:off x="9506508" y="4032707"/>
            <a:ext cx="639762" cy="739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613" name="object 21"/>
          <p:cNvSpPr/>
          <p:nvPr/>
        </p:nvSpPr>
        <p:spPr>
          <a:xfrm>
            <a:off x="8727046" y="3885984"/>
            <a:ext cx="56515" cy="33020"/>
          </a:xfrm>
          <a:custGeom>
            <a:avLst/>
            <a:gdLst/>
            <a:ahLst/>
            <a:cxnLst/>
            <a:rect l="l" t="t" r="r" b="b"/>
            <a:pathLst>
              <a:path w="56515" h="33020">
                <a:moveTo>
                  <a:pt x="37045" y="32626"/>
                </a:moveTo>
                <a:lnTo>
                  <a:pt x="0" y="24117"/>
                </a:lnTo>
                <a:lnTo>
                  <a:pt x="18834" y="0"/>
                </a:lnTo>
                <a:lnTo>
                  <a:pt x="56515" y="7797"/>
                </a:lnTo>
                <a:lnTo>
                  <a:pt x="37045" y="32626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14" name="object 22"/>
          <p:cNvSpPr/>
          <p:nvPr/>
        </p:nvSpPr>
        <p:spPr>
          <a:xfrm>
            <a:off x="9749713" y="5557659"/>
            <a:ext cx="72390" cy="463550"/>
          </a:xfrm>
          <a:custGeom>
            <a:avLst/>
            <a:gdLst/>
            <a:ahLst/>
            <a:cxnLst/>
            <a:rect l="l" t="t" r="r" b="b"/>
            <a:pathLst>
              <a:path w="72390" h="463550">
                <a:moveTo>
                  <a:pt x="0" y="462927"/>
                </a:moveTo>
                <a:lnTo>
                  <a:pt x="51612" y="1879"/>
                </a:lnTo>
                <a:lnTo>
                  <a:pt x="71767" y="0"/>
                </a:lnTo>
                <a:lnTo>
                  <a:pt x="16370" y="461670"/>
                </a:lnTo>
                <a:lnTo>
                  <a:pt x="0" y="462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15" name="object 23"/>
          <p:cNvSpPr/>
          <p:nvPr/>
        </p:nvSpPr>
        <p:spPr>
          <a:xfrm>
            <a:off x="9887825" y="5549722"/>
            <a:ext cx="130810" cy="434975"/>
          </a:xfrm>
          <a:custGeom>
            <a:avLst/>
            <a:gdLst/>
            <a:ahLst/>
            <a:cxnLst/>
            <a:rect l="l" t="t" r="r" b="b"/>
            <a:pathLst>
              <a:path w="130809" h="434975">
                <a:moveTo>
                  <a:pt x="130492" y="434352"/>
                </a:moveTo>
                <a:lnTo>
                  <a:pt x="112763" y="433095"/>
                </a:lnTo>
                <a:lnTo>
                  <a:pt x="0" y="0"/>
                </a:lnTo>
                <a:lnTo>
                  <a:pt x="18999" y="1879"/>
                </a:lnTo>
                <a:lnTo>
                  <a:pt x="130492" y="4343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16" name="object 24"/>
          <p:cNvSpPr/>
          <p:nvPr/>
        </p:nvSpPr>
        <p:spPr>
          <a:xfrm>
            <a:off x="9771938" y="5879922"/>
            <a:ext cx="233679" cy="93345"/>
          </a:xfrm>
          <a:custGeom>
            <a:avLst/>
            <a:gdLst/>
            <a:ahLst/>
            <a:cxnLst/>
            <a:rect l="l" t="t" r="r" b="b"/>
            <a:pathLst>
              <a:path w="233679" h="93345">
                <a:moveTo>
                  <a:pt x="231140" y="93040"/>
                </a:moveTo>
                <a:lnTo>
                  <a:pt x="0" y="19850"/>
                </a:lnTo>
                <a:lnTo>
                  <a:pt x="2540" y="0"/>
                </a:lnTo>
                <a:lnTo>
                  <a:pt x="233680" y="72580"/>
                </a:lnTo>
                <a:lnTo>
                  <a:pt x="231140" y="93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17" name="object 25"/>
          <p:cNvSpPr/>
          <p:nvPr/>
        </p:nvSpPr>
        <p:spPr>
          <a:xfrm>
            <a:off x="9794163" y="5775147"/>
            <a:ext cx="184785" cy="92075"/>
          </a:xfrm>
          <a:custGeom>
            <a:avLst/>
            <a:gdLst/>
            <a:ahLst/>
            <a:cxnLst/>
            <a:rect l="l" t="t" r="r" b="b"/>
            <a:pathLst>
              <a:path w="184784" h="92075">
                <a:moveTo>
                  <a:pt x="184467" y="91452"/>
                </a:moveTo>
                <a:lnTo>
                  <a:pt x="0" y="20180"/>
                </a:lnTo>
                <a:lnTo>
                  <a:pt x="1257" y="0"/>
                </a:lnTo>
                <a:lnTo>
                  <a:pt x="179412" y="66217"/>
                </a:lnTo>
                <a:lnTo>
                  <a:pt x="184467" y="91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18" name="object 26"/>
          <p:cNvSpPr/>
          <p:nvPr/>
        </p:nvSpPr>
        <p:spPr>
          <a:xfrm>
            <a:off x="9794163" y="5687834"/>
            <a:ext cx="160655" cy="80645"/>
          </a:xfrm>
          <a:custGeom>
            <a:avLst/>
            <a:gdLst/>
            <a:ahLst/>
            <a:cxnLst/>
            <a:rect l="l" t="t" r="r" b="b"/>
            <a:pathLst>
              <a:path w="160654" h="80645">
                <a:moveTo>
                  <a:pt x="160655" y="80340"/>
                </a:moveTo>
                <a:lnTo>
                  <a:pt x="0" y="19303"/>
                </a:lnTo>
                <a:lnTo>
                  <a:pt x="1257" y="0"/>
                </a:lnTo>
                <a:lnTo>
                  <a:pt x="155600" y="56057"/>
                </a:lnTo>
                <a:lnTo>
                  <a:pt x="160655" y="80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19" name="object 27"/>
          <p:cNvSpPr/>
          <p:nvPr/>
        </p:nvSpPr>
        <p:spPr>
          <a:xfrm>
            <a:off x="9800513" y="5616397"/>
            <a:ext cx="135255" cy="69850"/>
          </a:xfrm>
          <a:custGeom>
            <a:avLst/>
            <a:gdLst/>
            <a:ahLst/>
            <a:cxnLst/>
            <a:rect l="l" t="t" r="r" b="b"/>
            <a:pathLst>
              <a:path w="135254" h="69850">
                <a:moveTo>
                  <a:pt x="131470" y="69227"/>
                </a:moveTo>
                <a:lnTo>
                  <a:pt x="0" y="20142"/>
                </a:lnTo>
                <a:lnTo>
                  <a:pt x="2527" y="0"/>
                </a:lnTo>
                <a:lnTo>
                  <a:pt x="135255" y="48463"/>
                </a:lnTo>
                <a:lnTo>
                  <a:pt x="131470" y="69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0" name="object 28"/>
          <p:cNvSpPr/>
          <p:nvPr/>
        </p:nvSpPr>
        <p:spPr>
          <a:xfrm>
            <a:off x="9762413" y="5867222"/>
            <a:ext cx="219710" cy="142875"/>
          </a:xfrm>
          <a:custGeom>
            <a:avLst/>
            <a:gdLst/>
            <a:ahLst/>
            <a:cxnLst/>
            <a:rect l="l" t="t" r="r" b="b"/>
            <a:pathLst>
              <a:path w="219709" h="142875">
                <a:moveTo>
                  <a:pt x="1270" y="142252"/>
                </a:moveTo>
                <a:lnTo>
                  <a:pt x="0" y="121665"/>
                </a:lnTo>
                <a:lnTo>
                  <a:pt x="216852" y="0"/>
                </a:lnTo>
                <a:lnTo>
                  <a:pt x="219392" y="20586"/>
                </a:lnTo>
                <a:lnTo>
                  <a:pt x="1270" y="142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1" name="object 29"/>
          <p:cNvSpPr/>
          <p:nvPr/>
        </p:nvSpPr>
        <p:spPr>
          <a:xfrm>
            <a:off x="9776700" y="5765622"/>
            <a:ext cx="179705" cy="111125"/>
          </a:xfrm>
          <a:custGeom>
            <a:avLst/>
            <a:gdLst/>
            <a:ahLst/>
            <a:cxnLst/>
            <a:rect l="l" t="t" r="r" b="b"/>
            <a:pathLst>
              <a:path w="179704" h="111125">
                <a:moveTo>
                  <a:pt x="0" y="110502"/>
                </a:moveTo>
                <a:lnTo>
                  <a:pt x="3797" y="86156"/>
                </a:lnTo>
                <a:lnTo>
                  <a:pt x="175907" y="0"/>
                </a:lnTo>
                <a:lnTo>
                  <a:pt x="179705" y="19977"/>
                </a:lnTo>
                <a:lnTo>
                  <a:pt x="0" y="110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2" name="object 30"/>
          <p:cNvSpPr/>
          <p:nvPr/>
        </p:nvSpPr>
        <p:spPr>
          <a:xfrm>
            <a:off x="9794163" y="5606872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1270" y="85102"/>
                </a:moveTo>
                <a:lnTo>
                  <a:pt x="0" y="64452"/>
                </a:lnTo>
                <a:lnTo>
                  <a:pt x="115570" y="0"/>
                </a:lnTo>
                <a:lnTo>
                  <a:pt x="125730" y="21272"/>
                </a:lnTo>
                <a:lnTo>
                  <a:pt x="1270" y="85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3" name="object 31"/>
          <p:cNvSpPr/>
          <p:nvPr/>
        </p:nvSpPr>
        <p:spPr>
          <a:xfrm>
            <a:off x="9786225" y="5686247"/>
            <a:ext cx="154305" cy="95250"/>
          </a:xfrm>
          <a:custGeom>
            <a:avLst/>
            <a:gdLst/>
            <a:ahLst/>
            <a:cxnLst/>
            <a:rect l="l" t="t" r="r" b="b"/>
            <a:pathLst>
              <a:path w="154304" h="95250">
                <a:moveTo>
                  <a:pt x="1257" y="94627"/>
                </a:moveTo>
                <a:lnTo>
                  <a:pt x="0" y="73317"/>
                </a:lnTo>
                <a:lnTo>
                  <a:pt x="144183" y="0"/>
                </a:lnTo>
                <a:lnTo>
                  <a:pt x="154305" y="21310"/>
                </a:lnTo>
                <a:lnTo>
                  <a:pt x="1257" y="9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4" name="object 32"/>
          <p:cNvSpPr/>
          <p:nvPr/>
        </p:nvSpPr>
        <p:spPr>
          <a:xfrm>
            <a:off x="9759238" y="5564009"/>
            <a:ext cx="52705" cy="454025"/>
          </a:xfrm>
          <a:custGeom>
            <a:avLst/>
            <a:gdLst/>
            <a:ahLst/>
            <a:cxnLst/>
            <a:rect l="l" t="t" r="r" b="b"/>
            <a:pathLst>
              <a:path w="52704" h="454025">
                <a:moveTo>
                  <a:pt x="10274" y="453402"/>
                </a:moveTo>
                <a:lnTo>
                  <a:pt x="0" y="447763"/>
                </a:lnTo>
                <a:lnTo>
                  <a:pt x="39839" y="0"/>
                </a:lnTo>
                <a:lnTo>
                  <a:pt x="52692" y="7518"/>
                </a:lnTo>
                <a:lnTo>
                  <a:pt x="10274" y="453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5" name="object 33"/>
          <p:cNvSpPr/>
          <p:nvPr/>
        </p:nvSpPr>
        <p:spPr>
          <a:xfrm>
            <a:off x="9546513" y="5540197"/>
            <a:ext cx="203835" cy="426720"/>
          </a:xfrm>
          <a:custGeom>
            <a:avLst/>
            <a:gdLst/>
            <a:ahLst/>
            <a:cxnLst/>
            <a:rect l="l" t="t" r="r" b="b"/>
            <a:pathLst>
              <a:path w="203834" h="426720">
                <a:moveTo>
                  <a:pt x="10109" y="426415"/>
                </a:moveTo>
                <a:lnTo>
                  <a:pt x="0" y="422021"/>
                </a:lnTo>
                <a:lnTo>
                  <a:pt x="190881" y="0"/>
                </a:lnTo>
                <a:lnTo>
                  <a:pt x="203517" y="3136"/>
                </a:lnTo>
                <a:lnTo>
                  <a:pt x="10109" y="42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6" name="object 34"/>
          <p:cNvSpPr/>
          <p:nvPr/>
        </p:nvSpPr>
        <p:spPr>
          <a:xfrm>
            <a:off x="9556038" y="5879922"/>
            <a:ext cx="222885" cy="82550"/>
          </a:xfrm>
          <a:custGeom>
            <a:avLst/>
            <a:gdLst/>
            <a:ahLst/>
            <a:cxnLst/>
            <a:rect l="l" t="t" r="r" b="b"/>
            <a:pathLst>
              <a:path w="222884" h="82550">
                <a:moveTo>
                  <a:pt x="0" y="81927"/>
                </a:moveTo>
                <a:lnTo>
                  <a:pt x="8902" y="60210"/>
                </a:lnTo>
                <a:lnTo>
                  <a:pt x="222567" y="0"/>
                </a:lnTo>
                <a:lnTo>
                  <a:pt x="220014" y="19240"/>
                </a:lnTo>
                <a:lnTo>
                  <a:pt x="0" y="81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7" name="object 35"/>
          <p:cNvSpPr/>
          <p:nvPr/>
        </p:nvSpPr>
        <p:spPr>
          <a:xfrm>
            <a:off x="9622713" y="5775147"/>
            <a:ext cx="159385" cy="44450"/>
          </a:xfrm>
          <a:custGeom>
            <a:avLst/>
            <a:gdLst/>
            <a:ahLst/>
            <a:cxnLst/>
            <a:rect l="l" t="t" r="r" b="b"/>
            <a:pathLst>
              <a:path w="159384" h="44450">
                <a:moveTo>
                  <a:pt x="0" y="43827"/>
                </a:moveTo>
                <a:lnTo>
                  <a:pt x="6362" y="22542"/>
                </a:lnTo>
                <a:lnTo>
                  <a:pt x="159067" y="0"/>
                </a:lnTo>
                <a:lnTo>
                  <a:pt x="156514" y="20040"/>
                </a:lnTo>
                <a:lnTo>
                  <a:pt x="0" y="4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8" name="object 36"/>
          <p:cNvSpPr/>
          <p:nvPr/>
        </p:nvSpPr>
        <p:spPr>
          <a:xfrm>
            <a:off x="9651288" y="5692597"/>
            <a:ext cx="143510" cy="36195"/>
          </a:xfrm>
          <a:custGeom>
            <a:avLst/>
            <a:gdLst/>
            <a:ahLst/>
            <a:cxnLst/>
            <a:rect l="l" t="t" r="r" b="b"/>
            <a:pathLst>
              <a:path w="143509" h="36195">
                <a:moveTo>
                  <a:pt x="0" y="35902"/>
                </a:moveTo>
                <a:lnTo>
                  <a:pt x="6337" y="14859"/>
                </a:lnTo>
                <a:lnTo>
                  <a:pt x="143192" y="0"/>
                </a:lnTo>
                <a:lnTo>
                  <a:pt x="140665" y="19189"/>
                </a:lnTo>
                <a:lnTo>
                  <a:pt x="0" y="35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9" name="object 37"/>
          <p:cNvSpPr/>
          <p:nvPr/>
        </p:nvSpPr>
        <p:spPr>
          <a:xfrm>
            <a:off x="9706850" y="5624334"/>
            <a:ext cx="94615" cy="23495"/>
          </a:xfrm>
          <a:custGeom>
            <a:avLst/>
            <a:gdLst/>
            <a:ahLst/>
            <a:cxnLst/>
            <a:rect l="l" t="t" r="r" b="b"/>
            <a:pathLst>
              <a:path w="94615" h="23495">
                <a:moveTo>
                  <a:pt x="0" y="23190"/>
                </a:moveTo>
                <a:lnTo>
                  <a:pt x="1257" y="3136"/>
                </a:lnTo>
                <a:lnTo>
                  <a:pt x="93992" y="0"/>
                </a:lnTo>
                <a:lnTo>
                  <a:pt x="90233" y="19431"/>
                </a:lnTo>
                <a:lnTo>
                  <a:pt x="0" y="231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0" name="object 38"/>
          <p:cNvSpPr/>
          <p:nvPr/>
        </p:nvSpPr>
        <p:spPr>
          <a:xfrm>
            <a:off x="9616363" y="5819597"/>
            <a:ext cx="153035" cy="185420"/>
          </a:xfrm>
          <a:custGeom>
            <a:avLst/>
            <a:gdLst/>
            <a:ahLst/>
            <a:cxnLst/>
            <a:rect l="l" t="t" r="r" b="b"/>
            <a:pathLst>
              <a:path w="153034" h="185420">
                <a:moveTo>
                  <a:pt x="147624" y="185115"/>
                </a:moveTo>
                <a:lnTo>
                  <a:pt x="0" y="18821"/>
                </a:lnTo>
                <a:lnTo>
                  <a:pt x="3810" y="0"/>
                </a:lnTo>
                <a:lnTo>
                  <a:pt x="152717" y="166293"/>
                </a:lnTo>
                <a:lnTo>
                  <a:pt x="147624" y="185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1" name="object 39"/>
          <p:cNvSpPr/>
          <p:nvPr/>
        </p:nvSpPr>
        <p:spPr>
          <a:xfrm>
            <a:off x="9649700" y="5725934"/>
            <a:ext cx="130810" cy="150495"/>
          </a:xfrm>
          <a:custGeom>
            <a:avLst/>
            <a:gdLst/>
            <a:ahLst/>
            <a:cxnLst/>
            <a:rect l="l" t="t" r="r" b="b"/>
            <a:pathLst>
              <a:path w="130809" h="150495">
                <a:moveTo>
                  <a:pt x="127965" y="150190"/>
                </a:moveTo>
                <a:lnTo>
                  <a:pt x="0" y="17602"/>
                </a:lnTo>
                <a:lnTo>
                  <a:pt x="3797" y="0"/>
                </a:lnTo>
                <a:lnTo>
                  <a:pt x="130492" y="125679"/>
                </a:lnTo>
                <a:lnTo>
                  <a:pt x="127965" y="1501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2" name="object 40"/>
          <p:cNvSpPr/>
          <p:nvPr/>
        </p:nvSpPr>
        <p:spPr>
          <a:xfrm>
            <a:off x="9725900" y="5583059"/>
            <a:ext cx="73660" cy="115570"/>
          </a:xfrm>
          <a:custGeom>
            <a:avLst/>
            <a:gdLst/>
            <a:ahLst/>
            <a:cxnLst/>
            <a:rect l="l" t="t" r="r" b="b"/>
            <a:pathLst>
              <a:path w="73659" h="115570">
                <a:moveTo>
                  <a:pt x="68287" y="115265"/>
                </a:moveTo>
                <a:lnTo>
                  <a:pt x="0" y="16383"/>
                </a:lnTo>
                <a:lnTo>
                  <a:pt x="8851" y="0"/>
                </a:lnTo>
                <a:lnTo>
                  <a:pt x="73342" y="97002"/>
                </a:lnTo>
                <a:lnTo>
                  <a:pt x="68287" y="115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3" name="object 41"/>
          <p:cNvSpPr/>
          <p:nvPr/>
        </p:nvSpPr>
        <p:spPr>
          <a:xfrm>
            <a:off x="9697325" y="5648147"/>
            <a:ext cx="92710" cy="134620"/>
          </a:xfrm>
          <a:custGeom>
            <a:avLst/>
            <a:gdLst/>
            <a:ahLst/>
            <a:cxnLst/>
            <a:rect l="l" t="t" r="r" b="b"/>
            <a:pathLst>
              <a:path w="92709" h="134620">
                <a:moveTo>
                  <a:pt x="86067" y="134315"/>
                </a:moveTo>
                <a:lnTo>
                  <a:pt x="0" y="16395"/>
                </a:lnTo>
                <a:lnTo>
                  <a:pt x="8851" y="0"/>
                </a:lnTo>
                <a:lnTo>
                  <a:pt x="92392" y="116027"/>
                </a:lnTo>
                <a:lnTo>
                  <a:pt x="86067" y="134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4" name="object 42"/>
          <p:cNvSpPr/>
          <p:nvPr/>
        </p:nvSpPr>
        <p:spPr>
          <a:xfrm>
            <a:off x="9738600" y="5532259"/>
            <a:ext cx="170815" cy="29845"/>
          </a:xfrm>
          <a:custGeom>
            <a:avLst/>
            <a:gdLst/>
            <a:ahLst/>
            <a:cxnLst/>
            <a:rect l="l" t="t" r="r" b="b"/>
            <a:pathLst>
              <a:path w="170815" h="29845">
                <a:moveTo>
                  <a:pt x="66814" y="29540"/>
                </a:moveTo>
                <a:lnTo>
                  <a:pt x="0" y="8801"/>
                </a:lnTo>
                <a:lnTo>
                  <a:pt x="95808" y="0"/>
                </a:lnTo>
                <a:lnTo>
                  <a:pt x="170192" y="21374"/>
                </a:lnTo>
                <a:lnTo>
                  <a:pt x="66814" y="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5" name="object 43"/>
          <p:cNvSpPr/>
          <p:nvPr/>
        </p:nvSpPr>
        <p:spPr>
          <a:xfrm>
            <a:off x="9759238" y="5554484"/>
            <a:ext cx="71755" cy="463550"/>
          </a:xfrm>
          <a:custGeom>
            <a:avLst/>
            <a:gdLst/>
            <a:ahLst/>
            <a:cxnLst/>
            <a:rect l="l" t="t" r="r" b="b"/>
            <a:pathLst>
              <a:path w="71754" h="463550">
                <a:moveTo>
                  <a:pt x="0" y="462927"/>
                </a:moveTo>
                <a:lnTo>
                  <a:pt x="51244" y="1892"/>
                </a:lnTo>
                <a:lnTo>
                  <a:pt x="71742" y="0"/>
                </a:lnTo>
                <a:lnTo>
                  <a:pt x="16649" y="461670"/>
                </a:lnTo>
                <a:lnTo>
                  <a:pt x="0" y="462927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6" name="object 44"/>
          <p:cNvSpPr/>
          <p:nvPr/>
        </p:nvSpPr>
        <p:spPr>
          <a:xfrm>
            <a:off x="9897350" y="5546547"/>
            <a:ext cx="130810" cy="434975"/>
          </a:xfrm>
          <a:custGeom>
            <a:avLst/>
            <a:gdLst/>
            <a:ahLst/>
            <a:cxnLst/>
            <a:rect l="l" t="t" r="r" b="b"/>
            <a:pathLst>
              <a:path w="130809" h="434975">
                <a:moveTo>
                  <a:pt x="130492" y="434352"/>
                </a:moveTo>
                <a:lnTo>
                  <a:pt x="112763" y="433095"/>
                </a:lnTo>
                <a:lnTo>
                  <a:pt x="0" y="0"/>
                </a:lnTo>
                <a:lnTo>
                  <a:pt x="18999" y="1879"/>
                </a:lnTo>
                <a:lnTo>
                  <a:pt x="130492" y="43435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7" name="object 45"/>
          <p:cNvSpPr/>
          <p:nvPr/>
        </p:nvSpPr>
        <p:spPr>
          <a:xfrm>
            <a:off x="9781463" y="5875159"/>
            <a:ext cx="232410" cy="95250"/>
          </a:xfrm>
          <a:custGeom>
            <a:avLst/>
            <a:gdLst/>
            <a:ahLst/>
            <a:cxnLst/>
            <a:rect l="l" t="t" r="r" b="b"/>
            <a:pathLst>
              <a:path w="232409" h="95250">
                <a:moveTo>
                  <a:pt x="228282" y="94627"/>
                </a:moveTo>
                <a:lnTo>
                  <a:pt x="0" y="20688"/>
                </a:lnTo>
                <a:lnTo>
                  <a:pt x="2540" y="0"/>
                </a:lnTo>
                <a:lnTo>
                  <a:pt x="232092" y="73952"/>
                </a:lnTo>
                <a:lnTo>
                  <a:pt x="228282" y="94627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8" name="object 46"/>
          <p:cNvSpPr/>
          <p:nvPr/>
        </p:nvSpPr>
        <p:spPr>
          <a:xfrm>
            <a:off x="9803688" y="5770384"/>
            <a:ext cx="186055" cy="93345"/>
          </a:xfrm>
          <a:custGeom>
            <a:avLst/>
            <a:gdLst/>
            <a:ahLst/>
            <a:cxnLst/>
            <a:rect l="l" t="t" r="r" b="b"/>
            <a:pathLst>
              <a:path w="186054" h="93345">
                <a:moveTo>
                  <a:pt x="186055" y="93027"/>
                </a:moveTo>
                <a:lnTo>
                  <a:pt x="0" y="20256"/>
                </a:lnTo>
                <a:lnTo>
                  <a:pt x="1270" y="0"/>
                </a:lnTo>
                <a:lnTo>
                  <a:pt x="180949" y="67716"/>
                </a:lnTo>
                <a:lnTo>
                  <a:pt x="186055" y="93027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39" name="object 47"/>
          <p:cNvSpPr/>
          <p:nvPr/>
        </p:nvSpPr>
        <p:spPr>
          <a:xfrm>
            <a:off x="9803688" y="5684659"/>
            <a:ext cx="160655" cy="80645"/>
          </a:xfrm>
          <a:custGeom>
            <a:avLst/>
            <a:gdLst/>
            <a:ahLst/>
            <a:cxnLst/>
            <a:rect l="l" t="t" r="r" b="b"/>
            <a:pathLst>
              <a:path w="160654" h="80645">
                <a:moveTo>
                  <a:pt x="160642" y="80340"/>
                </a:moveTo>
                <a:lnTo>
                  <a:pt x="0" y="19926"/>
                </a:lnTo>
                <a:lnTo>
                  <a:pt x="1270" y="0"/>
                </a:lnTo>
                <a:lnTo>
                  <a:pt x="154266" y="56057"/>
                </a:lnTo>
                <a:lnTo>
                  <a:pt x="160642" y="8034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0" name="object 48"/>
          <p:cNvSpPr/>
          <p:nvPr/>
        </p:nvSpPr>
        <p:spPr>
          <a:xfrm>
            <a:off x="9810038" y="5613222"/>
            <a:ext cx="135255" cy="67945"/>
          </a:xfrm>
          <a:custGeom>
            <a:avLst/>
            <a:gdLst/>
            <a:ahLst/>
            <a:cxnLst/>
            <a:rect l="l" t="t" r="r" b="b"/>
            <a:pathLst>
              <a:path w="135254" h="67945">
                <a:moveTo>
                  <a:pt x="131419" y="67640"/>
                </a:moveTo>
                <a:lnTo>
                  <a:pt x="0" y="20040"/>
                </a:lnTo>
                <a:lnTo>
                  <a:pt x="2552" y="0"/>
                </a:lnTo>
                <a:lnTo>
                  <a:pt x="135242" y="46977"/>
                </a:lnTo>
                <a:lnTo>
                  <a:pt x="131419" y="6764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1" name="object 49"/>
          <p:cNvSpPr/>
          <p:nvPr/>
        </p:nvSpPr>
        <p:spPr>
          <a:xfrm>
            <a:off x="9773525" y="5864047"/>
            <a:ext cx="217804" cy="142875"/>
          </a:xfrm>
          <a:custGeom>
            <a:avLst/>
            <a:gdLst/>
            <a:ahLst/>
            <a:cxnLst/>
            <a:rect l="l" t="t" r="r" b="b"/>
            <a:pathLst>
              <a:path w="217804" h="142875">
                <a:moveTo>
                  <a:pt x="1270" y="142252"/>
                </a:moveTo>
                <a:lnTo>
                  <a:pt x="0" y="120942"/>
                </a:lnTo>
                <a:lnTo>
                  <a:pt x="215277" y="0"/>
                </a:lnTo>
                <a:lnTo>
                  <a:pt x="217805" y="20053"/>
                </a:lnTo>
                <a:lnTo>
                  <a:pt x="1270" y="14225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2" name="object 50"/>
          <p:cNvSpPr/>
          <p:nvPr/>
        </p:nvSpPr>
        <p:spPr>
          <a:xfrm>
            <a:off x="9786225" y="5760859"/>
            <a:ext cx="178435" cy="112395"/>
          </a:xfrm>
          <a:custGeom>
            <a:avLst/>
            <a:gdLst/>
            <a:ahLst/>
            <a:cxnLst/>
            <a:rect l="l" t="t" r="r" b="b"/>
            <a:pathLst>
              <a:path w="178434" h="112395">
                <a:moveTo>
                  <a:pt x="0" y="112090"/>
                </a:moveTo>
                <a:lnTo>
                  <a:pt x="3810" y="88163"/>
                </a:lnTo>
                <a:lnTo>
                  <a:pt x="175564" y="0"/>
                </a:lnTo>
                <a:lnTo>
                  <a:pt x="178117" y="20154"/>
                </a:lnTo>
                <a:lnTo>
                  <a:pt x="0" y="11209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3" name="object 51"/>
          <p:cNvSpPr/>
          <p:nvPr/>
        </p:nvSpPr>
        <p:spPr>
          <a:xfrm>
            <a:off x="9803688" y="5603697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1270" y="85102"/>
                </a:moveTo>
                <a:lnTo>
                  <a:pt x="0" y="64300"/>
                </a:lnTo>
                <a:lnTo>
                  <a:pt x="115570" y="0"/>
                </a:lnTo>
                <a:lnTo>
                  <a:pt x="125730" y="20802"/>
                </a:lnTo>
                <a:lnTo>
                  <a:pt x="1270" y="85102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4" name="object 52"/>
          <p:cNvSpPr/>
          <p:nvPr/>
        </p:nvSpPr>
        <p:spPr>
          <a:xfrm>
            <a:off x="9795750" y="5681484"/>
            <a:ext cx="157480" cy="96520"/>
          </a:xfrm>
          <a:custGeom>
            <a:avLst/>
            <a:gdLst/>
            <a:ahLst/>
            <a:cxnLst/>
            <a:rect l="l" t="t" r="r" b="b"/>
            <a:pathLst>
              <a:path w="157479" h="96520">
                <a:moveTo>
                  <a:pt x="1270" y="96215"/>
                </a:moveTo>
                <a:lnTo>
                  <a:pt x="0" y="75463"/>
                </a:lnTo>
                <a:lnTo>
                  <a:pt x="147320" y="0"/>
                </a:lnTo>
                <a:lnTo>
                  <a:pt x="157480" y="21386"/>
                </a:lnTo>
                <a:lnTo>
                  <a:pt x="1270" y="96215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5" name="object 53"/>
          <p:cNvSpPr/>
          <p:nvPr/>
        </p:nvSpPr>
        <p:spPr>
          <a:xfrm>
            <a:off x="9770350" y="5559247"/>
            <a:ext cx="52705" cy="455295"/>
          </a:xfrm>
          <a:custGeom>
            <a:avLst/>
            <a:gdLst/>
            <a:ahLst/>
            <a:cxnLst/>
            <a:rect l="l" t="t" r="r" b="b"/>
            <a:pathLst>
              <a:path w="52704" h="455295">
                <a:moveTo>
                  <a:pt x="10274" y="454990"/>
                </a:moveTo>
                <a:lnTo>
                  <a:pt x="0" y="448081"/>
                </a:lnTo>
                <a:lnTo>
                  <a:pt x="39839" y="0"/>
                </a:lnTo>
                <a:lnTo>
                  <a:pt x="52692" y="7531"/>
                </a:lnTo>
                <a:lnTo>
                  <a:pt x="10274" y="45499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6" name="object 54"/>
          <p:cNvSpPr/>
          <p:nvPr/>
        </p:nvSpPr>
        <p:spPr>
          <a:xfrm>
            <a:off x="9556038" y="5537022"/>
            <a:ext cx="205104" cy="428625"/>
          </a:xfrm>
          <a:custGeom>
            <a:avLst/>
            <a:gdLst/>
            <a:ahLst/>
            <a:cxnLst/>
            <a:rect l="l" t="t" r="r" b="b"/>
            <a:pathLst>
              <a:path w="205104" h="428625">
                <a:moveTo>
                  <a:pt x="10185" y="428002"/>
                </a:moveTo>
                <a:lnTo>
                  <a:pt x="0" y="422973"/>
                </a:lnTo>
                <a:lnTo>
                  <a:pt x="192354" y="0"/>
                </a:lnTo>
                <a:lnTo>
                  <a:pt x="205105" y="3771"/>
                </a:lnTo>
                <a:lnTo>
                  <a:pt x="10185" y="42800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7" name="object 55"/>
          <p:cNvSpPr/>
          <p:nvPr/>
        </p:nvSpPr>
        <p:spPr>
          <a:xfrm>
            <a:off x="9567150" y="5875159"/>
            <a:ext cx="220979" cy="83820"/>
          </a:xfrm>
          <a:custGeom>
            <a:avLst/>
            <a:gdLst/>
            <a:ahLst/>
            <a:cxnLst/>
            <a:rect l="l" t="t" r="r" b="b"/>
            <a:pathLst>
              <a:path w="220979" h="83820">
                <a:moveTo>
                  <a:pt x="0" y="83515"/>
                </a:moveTo>
                <a:lnTo>
                  <a:pt x="8839" y="61531"/>
                </a:lnTo>
                <a:lnTo>
                  <a:pt x="220980" y="0"/>
                </a:lnTo>
                <a:lnTo>
                  <a:pt x="218465" y="19469"/>
                </a:lnTo>
                <a:lnTo>
                  <a:pt x="0" y="83515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8" name="object 56"/>
          <p:cNvSpPr/>
          <p:nvPr/>
        </p:nvSpPr>
        <p:spPr>
          <a:xfrm>
            <a:off x="9629063" y="5770384"/>
            <a:ext cx="160655" cy="45720"/>
          </a:xfrm>
          <a:custGeom>
            <a:avLst/>
            <a:gdLst/>
            <a:ahLst/>
            <a:cxnLst/>
            <a:rect l="l" t="t" r="r" b="b"/>
            <a:pathLst>
              <a:path w="160654" h="45720">
                <a:moveTo>
                  <a:pt x="0" y="45415"/>
                </a:moveTo>
                <a:lnTo>
                  <a:pt x="6324" y="22707"/>
                </a:lnTo>
                <a:lnTo>
                  <a:pt x="160655" y="0"/>
                </a:lnTo>
                <a:lnTo>
                  <a:pt x="158127" y="20180"/>
                </a:lnTo>
                <a:lnTo>
                  <a:pt x="0" y="45415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9" name="object 57"/>
          <p:cNvSpPr/>
          <p:nvPr/>
        </p:nvSpPr>
        <p:spPr>
          <a:xfrm>
            <a:off x="9662400" y="5689422"/>
            <a:ext cx="143510" cy="36195"/>
          </a:xfrm>
          <a:custGeom>
            <a:avLst/>
            <a:gdLst/>
            <a:ahLst/>
            <a:cxnLst/>
            <a:rect l="l" t="t" r="r" b="b"/>
            <a:pathLst>
              <a:path w="143509" h="36195">
                <a:moveTo>
                  <a:pt x="0" y="35902"/>
                </a:moveTo>
                <a:lnTo>
                  <a:pt x="6337" y="14605"/>
                </a:lnTo>
                <a:lnTo>
                  <a:pt x="143192" y="0"/>
                </a:lnTo>
                <a:lnTo>
                  <a:pt x="140652" y="19481"/>
                </a:lnTo>
                <a:lnTo>
                  <a:pt x="0" y="35902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0" name="object 58"/>
          <p:cNvSpPr/>
          <p:nvPr/>
        </p:nvSpPr>
        <p:spPr>
          <a:xfrm>
            <a:off x="9716375" y="5621159"/>
            <a:ext cx="95885" cy="23495"/>
          </a:xfrm>
          <a:custGeom>
            <a:avLst/>
            <a:gdLst/>
            <a:ahLst/>
            <a:cxnLst/>
            <a:rect l="l" t="t" r="r" b="b"/>
            <a:pathLst>
              <a:path w="95884" h="23495">
                <a:moveTo>
                  <a:pt x="0" y="23190"/>
                </a:moveTo>
                <a:lnTo>
                  <a:pt x="1270" y="3136"/>
                </a:lnTo>
                <a:lnTo>
                  <a:pt x="95567" y="0"/>
                </a:lnTo>
                <a:lnTo>
                  <a:pt x="91744" y="19431"/>
                </a:lnTo>
                <a:lnTo>
                  <a:pt x="0" y="2319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1" name="object 59"/>
          <p:cNvSpPr/>
          <p:nvPr/>
        </p:nvSpPr>
        <p:spPr>
          <a:xfrm>
            <a:off x="9624300" y="5816422"/>
            <a:ext cx="154305" cy="185420"/>
          </a:xfrm>
          <a:custGeom>
            <a:avLst/>
            <a:gdLst/>
            <a:ahLst/>
            <a:cxnLst/>
            <a:rect l="l" t="t" r="r" b="b"/>
            <a:pathLst>
              <a:path w="154304" h="185420">
                <a:moveTo>
                  <a:pt x="147916" y="185115"/>
                </a:moveTo>
                <a:lnTo>
                  <a:pt x="0" y="18757"/>
                </a:lnTo>
                <a:lnTo>
                  <a:pt x="5092" y="0"/>
                </a:lnTo>
                <a:lnTo>
                  <a:pt x="154292" y="165722"/>
                </a:lnTo>
                <a:lnTo>
                  <a:pt x="147916" y="18511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2" name="object 60"/>
          <p:cNvSpPr/>
          <p:nvPr/>
        </p:nvSpPr>
        <p:spPr>
          <a:xfrm>
            <a:off x="9659225" y="5721172"/>
            <a:ext cx="128905" cy="151765"/>
          </a:xfrm>
          <a:custGeom>
            <a:avLst/>
            <a:gdLst/>
            <a:ahLst/>
            <a:cxnLst/>
            <a:rect l="l" t="t" r="r" b="b"/>
            <a:pathLst>
              <a:path w="128904" h="151764">
                <a:moveTo>
                  <a:pt x="128905" y="151764"/>
                </a:moveTo>
                <a:lnTo>
                  <a:pt x="0" y="18973"/>
                </a:lnTo>
                <a:lnTo>
                  <a:pt x="3784" y="0"/>
                </a:lnTo>
                <a:lnTo>
                  <a:pt x="128905" y="127736"/>
                </a:lnTo>
                <a:lnTo>
                  <a:pt x="128905" y="15176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3" name="object 61"/>
          <p:cNvSpPr/>
          <p:nvPr/>
        </p:nvSpPr>
        <p:spPr>
          <a:xfrm>
            <a:off x="9733838" y="5578297"/>
            <a:ext cx="74930" cy="115570"/>
          </a:xfrm>
          <a:custGeom>
            <a:avLst/>
            <a:gdLst/>
            <a:ahLst/>
            <a:cxnLst/>
            <a:rect l="l" t="t" r="r" b="b"/>
            <a:pathLst>
              <a:path w="74929" h="115570">
                <a:moveTo>
                  <a:pt x="68580" y="115265"/>
                </a:moveTo>
                <a:lnTo>
                  <a:pt x="0" y="17005"/>
                </a:lnTo>
                <a:lnTo>
                  <a:pt x="7620" y="0"/>
                </a:lnTo>
                <a:lnTo>
                  <a:pt x="74930" y="96989"/>
                </a:lnTo>
                <a:lnTo>
                  <a:pt x="68580" y="11526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4" name="object 62"/>
          <p:cNvSpPr/>
          <p:nvPr/>
        </p:nvSpPr>
        <p:spPr>
          <a:xfrm>
            <a:off x="9706850" y="5644972"/>
            <a:ext cx="93980" cy="134620"/>
          </a:xfrm>
          <a:custGeom>
            <a:avLst/>
            <a:gdLst/>
            <a:ahLst/>
            <a:cxnLst/>
            <a:rect l="l" t="t" r="r" b="b"/>
            <a:pathLst>
              <a:path w="93979" h="134620">
                <a:moveTo>
                  <a:pt x="87528" y="134315"/>
                </a:moveTo>
                <a:lnTo>
                  <a:pt x="0" y="17030"/>
                </a:lnTo>
                <a:lnTo>
                  <a:pt x="9004" y="0"/>
                </a:lnTo>
                <a:lnTo>
                  <a:pt x="93954" y="115392"/>
                </a:lnTo>
                <a:lnTo>
                  <a:pt x="87528" y="13431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5" name="object 63"/>
          <p:cNvSpPr/>
          <p:nvPr/>
        </p:nvSpPr>
        <p:spPr>
          <a:xfrm>
            <a:off x="9748125" y="5530672"/>
            <a:ext cx="172085" cy="28575"/>
          </a:xfrm>
          <a:custGeom>
            <a:avLst/>
            <a:gdLst/>
            <a:ahLst/>
            <a:cxnLst/>
            <a:rect l="l" t="t" r="r" b="b"/>
            <a:pathLst>
              <a:path w="172084" h="28575">
                <a:moveTo>
                  <a:pt x="67437" y="27965"/>
                </a:moveTo>
                <a:lnTo>
                  <a:pt x="0" y="7302"/>
                </a:lnTo>
                <a:lnTo>
                  <a:pt x="96697" y="0"/>
                </a:lnTo>
                <a:lnTo>
                  <a:pt x="171767" y="20065"/>
                </a:lnTo>
                <a:lnTo>
                  <a:pt x="67437" y="2796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6" name="object 64"/>
          <p:cNvSpPr/>
          <p:nvPr/>
        </p:nvSpPr>
        <p:spPr>
          <a:xfrm>
            <a:off x="9592550" y="5365572"/>
            <a:ext cx="548005" cy="179070"/>
          </a:xfrm>
          <a:custGeom>
            <a:avLst/>
            <a:gdLst/>
            <a:ahLst/>
            <a:cxnLst/>
            <a:rect l="l" t="t" r="r" b="b"/>
            <a:pathLst>
              <a:path w="548004" h="179070">
                <a:moveTo>
                  <a:pt x="419825" y="16878"/>
                </a:moveTo>
                <a:lnTo>
                  <a:pt x="272097" y="16878"/>
                </a:lnTo>
                <a:lnTo>
                  <a:pt x="287350" y="14998"/>
                </a:lnTo>
                <a:lnTo>
                  <a:pt x="296252" y="10629"/>
                </a:lnTo>
                <a:lnTo>
                  <a:pt x="315328" y="2501"/>
                </a:lnTo>
                <a:lnTo>
                  <a:pt x="326771" y="0"/>
                </a:lnTo>
                <a:lnTo>
                  <a:pt x="342023" y="0"/>
                </a:lnTo>
                <a:lnTo>
                  <a:pt x="364909" y="3124"/>
                </a:lnTo>
                <a:lnTo>
                  <a:pt x="387794" y="8127"/>
                </a:lnTo>
                <a:lnTo>
                  <a:pt x="415772" y="15633"/>
                </a:lnTo>
                <a:lnTo>
                  <a:pt x="419825" y="16878"/>
                </a:lnTo>
                <a:close/>
              </a:path>
              <a:path w="548004" h="179070">
                <a:moveTo>
                  <a:pt x="10172" y="83134"/>
                </a:moveTo>
                <a:lnTo>
                  <a:pt x="5080" y="83134"/>
                </a:lnTo>
                <a:lnTo>
                  <a:pt x="1270" y="82511"/>
                </a:lnTo>
                <a:lnTo>
                  <a:pt x="0" y="81254"/>
                </a:lnTo>
                <a:lnTo>
                  <a:pt x="0" y="76263"/>
                </a:lnTo>
                <a:lnTo>
                  <a:pt x="1270" y="73139"/>
                </a:lnTo>
                <a:lnTo>
                  <a:pt x="1270" y="70637"/>
                </a:lnTo>
                <a:lnTo>
                  <a:pt x="2540" y="68135"/>
                </a:lnTo>
                <a:lnTo>
                  <a:pt x="3810" y="65011"/>
                </a:lnTo>
                <a:lnTo>
                  <a:pt x="6350" y="62509"/>
                </a:lnTo>
                <a:lnTo>
                  <a:pt x="10172" y="59385"/>
                </a:lnTo>
                <a:lnTo>
                  <a:pt x="16522" y="57505"/>
                </a:lnTo>
                <a:lnTo>
                  <a:pt x="21615" y="55625"/>
                </a:lnTo>
                <a:lnTo>
                  <a:pt x="29248" y="53136"/>
                </a:lnTo>
                <a:lnTo>
                  <a:pt x="35598" y="51879"/>
                </a:lnTo>
                <a:lnTo>
                  <a:pt x="41960" y="49377"/>
                </a:lnTo>
                <a:lnTo>
                  <a:pt x="47040" y="45008"/>
                </a:lnTo>
                <a:lnTo>
                  <a:pt x="52133" y="40005"/>
                </a:lnTo>
                <a:lnTo>
                  <a:pt x="55943" y="33756"/>
                </a:lnTo>
                <a:lnTo>
                  <a:pt x="62306" y="27508"/>
                </a:lnTo>
                <a:lnTo>
                  <a:pt x="94081" y="4381"/>
                </a:lnTo>
                <a:lnTo>
                  <a:pt x="116967" y="1257"/>
                </a:lnTo>
                <a:lnTo>
                  <a:pt x="128422" y="1257"/>
                </a:lnTo>
                <a:lnTo>
                  <a:pt x="139865" y="1879"/>
                </a:lnTo>
                <a:lnTo>
                  <a:pt x="152577" y="3124"/>
                </a:lnTo>
                <a:lnTo>
                  <a:pt x="195808" y="5003"/>
                </a:lnTo>
                <a:lnTo>
                  <a:pt x="207251" y="6883"/>
                </a:lnTo>
                <a:lnTo>
                  <a:pt x="212331" y="8127"/>
                </a:lnTo>
                <a:lnTo>
                  <a:pt x="218694" y="11252"/>
                </a:lnTo>
                <a:lnTo>
                  <a:pt x="225044" y="13754"/>
                </a:lnTo>
                <a:lnTo>
                  <a:pt x="233946" y="14998"/>
                </a:lnTo>
                <a:lnTo>
                  <a:pt x="253022" y="16878"/>
                </a:lnTo>
                <a:lnTo>
                  <a:pt x="419825" y="16878"/>
                </a:lnTo>
                <a:lnTo>
                  <a:pt x="425945" y="18757"/>
                </a:lnTo>
                <a:lnTo>
                  <a:pt x="436118" y="20624"/>
                </a:lnTo>
                <a:lnTo>
                  <a:pt x="446277" y="21259"/>
                </a:lnTo>
                <a:lnTo>
                  <a:pt x="507053" y="21259"/>
                </a:lnTo>
                <a:lnTo>
                  <a:pt x="517486" y="23126"/>
                </a:lnTo>
                <a:lnTo>
                  <a:pt x="526389" y="28752"/>
                </a:lnTo>
                <a:lnTo>
                  <a:pt x="530199" y="35636"/>
                </a:lnTo>
                <a:lnTo>
                  <a:pt x="532155" y="41884"/>
                </a:lnTo>
                <a:lnTo>
                  <a:pt x="448830" y="41884"/>
                </a:lnTo>
                <a:lnTo>
                  <a:pt x="448830" y="43751"/>
                </a:lnTo>
                <a:lnTo>
                  <a:pt x="451370" y="46253"/>
                </a:lnTo>
                <a:lnTo>
                  <a:pt x="455180" y="51257"/>
                </a:lnTo>
                <a:lnTo>
                  <a:pt x="458241" y="56261"/>
                </a:lnTo>
                <a:lnTo>
                  <a:pt x="311505" y="56261"/>
                </a:lnTo>
                <a:lnTo>
                  <a:pt x="310902" y="57505"/>
                </a:lnTo>
                <a:lnTo>
                  <a:pt x="158927" y="57505"/>
                </a:lnTo>
                <a:lnTo>
                  <a:pt x="155117" y="58127"/>
                </a:lnTo>
                <a:lnTo>
                  <a:pt x="152577" y="58127"/>
                </a:lnTo>
                <a:lnTo>
                  <a:pt x="147485" y="58762"/>
                </a:lnTo>
                <a:lnTo>
                  <a:pt x="139865" y="60629"/>
                </a:lnTo>
                <a:lnTo>
                  <a:pt x="133502" y="63131"/>
                </a:lnTo>
                <a:lnTo>
                  <a:pt x="115701" y="71882"/>
                </a:lnTo>
                <a:lnTo>
                  <a:pt x="67386" y="71882"/>
                </a:lnTo>
                <a:lnTo>
                  <a:pt x="64846" y="72504"/>
                </a:lnTo>
                <a:lnTo>
                  <a:pt x="59753" y="73139"/>
                </a:lnTo>
                <a:lnTo>
                  <a:pt x="54673" y="74383"/>
                </a:lnTo>
                <a:lnTo>
                  <a:pt x="47040" y="75628"/>
                </a:lnTo>
                <a:lnTo>
                  <a:pt x="39408" y="77508"/>
                </a:lnTo>
                <a:lnTo>
                  <a:pt x="30518" y="78752"/>
                </a:lnTo>
                <a:lnTo>
                  <a:pt x="20345" y="81254"/>
                </a:lnTo>
                <a:lnTo>
                  <a:pt x="10172" y="83134"/>
                </a:lnTo>
                <a:close/>
              </a:path>
              <a:path w="548004" h="179070">
                <a:moveTo>
                  <a:pt x="507053" y="21259"/>
                </a:moveTo>
                <a:lnTo>
                  <a:pt x="462813" y="21259"/>
                </a:lnTo>
                <a:lnTo>
                  <a:pt x="483158" y="20002"/>
                </a:lnTo>
                <a:lnTo>
                  <a:pt x="503504" y="20624"/>
                </a:lnTo>
                <a:lnTo>
                  <a:pt x="507053" y="21259"/>
                </a:lnTo>
                <a:close/>
              </a:path>
              <a:path w="548004" h="179070">
                <a:moveTo>
                  <a:pt x="541953" y="61406"/>
                </a:moveTo>
                <a:lnTo>
                  <a:pt x="539102" y="60007"/>
                </a:lnTo>
                <a:lnTo>
                  <a:pt x="530199" y="56261"/>
                </a:lnTo>
                <a:lnTo>
                  <a:pt x="520026" y="51257"/>
                </a:lnTo>
                <a:lnTo>
                  <a:pt x="512394" y="46875"/>
                </a:lnTo>
                <a:lnTo>
                  <a:pt x="504774" y="43751"/>
                </a:lnTo>
                <a:lnTo>
                  <a:pt x="502234" y="41884"/>
                </a:lnTo>
                <a:lnTo>
                  <a:pt x="532155" y="41884"/>
                </a:lnTo>
                <a:lnTo>
                  <a:pt x="532739" y="43751"/>
                </a:lnTo>
                <a:lnTo>
                  <a:pt x="536562" y="51257"/>
                </a:lnTo>
                <a:lnTo>
                  <a:pt x="539102" y="58127"/>
                </a:lnTo>
                <a:lnTo>
                  <a:pt x="541953" y="61406"/>
                </a:lnTo>
                <a:close/>
              </a:path>
              <a:path w="548004" h="179070">
                <a:moveTo>
                  <a:pt x="356006" y="90004"/>
                </a:moveTo>
                <a:lnTo>
                  <a:pt x="320408" y="69380"/>
                </a:lnTo>
                <a:lnTo>
                  <a:pt x="314045" y="60007"/>
                </a:lnTo>
                <a:lnTo>
                  <a:pt x="311505" y="57505"/>
                </a:lnTo>
                <a:lnTo>
                  <a:pt x="311505" y="56261"/>
                </a:lnTo>
                <a:lnTo>
                  <a:pt x="458241" y="56261"/>
                </a:lnTo>
                <a:lnTo>
                  <a:pt x="459003" y="57505"/>
                </a:lnTo>
                <a:lnTo>
                  <a:pt x="460281" y="58762"/>
                </a:lnTo>
                <a:lnTo>
                  <a:pt x="387794" y="58762"/>
                </a:lnTo>
                <a:lnTo>
                  <a:pt x="381444" y="60629"/>
                </a:lnTo>
                <a:lnTo>
                  <a:pt x="377621" y="66255"/>
                </a:lnTo>
                <a:lnTo>
                  <a:pt x="371271" y="73139"/>
                </a:lnTo>
                <a:lnTo>
                  <a:pt x="367449" y="80632"/>
                </a:lnTo>
                <a:lnTo>
                  <a:pt x="362369" y="86880"/>
                </a:lnTo>
                <a:lnTo>
                  <a:pt x="356006" y="90004"/>
                </a:lnTo>
                <a:close/>
              </a:path>
              <a:path w="548004" h="179070">
                <a:moveTo>
                  <a:pt x="225044" y="178765"/>
                </a:moveTo>
                <a:lnTo>
                  <a:pt x="221234" y="171894"/>
                </a:lnTo>
                <a:lnTo>
                  <a:pt x="219964" y="168770"/>
                </a:lnTo>
                <a:lnTo>
                  <a:pt x="217424" y="158762"/>
                </a:lnTo>
                <a:lnTo>
                  <a:pt x="212331" y="145643"/>
                </a:lnTo>
                <a:lnTo>
                  <a:pt x="207251" y="130009"/>
                </a:lnTo>
                <a:lnTo>
                  <a:pt x="202158" y="113131"/>
                </a:lnTo>
                <a:lnTo>
                  <a:pt x="197078" y="98755"/>
                </a:lnTo>
                <a:lnTo>
                  <a:pt x="193255" y="86880"/>
                </a:lnTo>
                <a:lnTo>
                  <a:pt x="191985" y="79387"/>
                </a:lnTo>
                <a:lnTo>
                  <a:pt x="191985" y="76263"/>
                </a:lnTo>
                <a:lnTo>
                  <a:pt x="193255" y="72504"/>
                </a:lnTo>
                <a:lnTo>
                  <a:pt x="191985" y="69380"/>
                </a:lnTo>
                <a:lnTo>
                  <a:pt x="191985" y="65633"/>
                </a:lnTo>
                <a:lnTo>
                  <a:pt x="189445" y="60629"/>
                </a:lnTo>
                <a:lnTo>
                  <a:pt x="184365" y="58762"/>
                </a:lnTo>
                <a:lnTo>
                  <a:pt x="179273" y="58127"/>
                </a:lnTo>
                <a:lnTo>
                  <a:pt x="172923" y="57505"/>
                </a:lnTo>
                <a:lnTo>
                  <a:pt x="310902" y="57505"/>
                </a:lnTo>
                <a:lnTo>
                  <a:pt x="253022" y="176885"/>
                </a:lnTo>
                <a:lnTo>
                  <a:pt x="225044" y="178765"/>
                </a:lnTo>
                <a:close/>
              </a:path>
              <a:path w="548004" h="179070">
                <a:moveTo>
                  <a:pt x="469176" y="111887"/>
                </a:moveTo>
                <a:lnTo>
                  <a:pt x="424675" y="85013"/>
                </a:lnTo>
                <a:lnTo>
                  <a:pt x="413219" y="76263"/>
                </a:lnTo>
                <a:lnTo>
                  <a:pt x="401777" y="68135"/>
                </a:lnTo>
                <a:lnTo>
                  <a:pt x="392887" y="60629"/>
                </a:lnTo>
                <a:lnTo>
                  <a:pt x="387794" y="58762"/>
                </a:lnTo>
                <a:lnTo>
                  <a:pt x="460281" y="58762"/>
                </a:lnTo>
                <a:lnTo>
                  <a:pt x="465353" y="63753"/>
                </a:lnTo>
                <a:lnTo>
                  <a:pt x="469176" y="70002"/>
                </a:lnTo>
                <a:lnTo>
                  <a:pt x="474256" y="76263"/>
                </a:lnTo>
                <a:lnTo>
                  <a:pt x="476796" y="81254"/>
                </a:lnTo>
                <a:lnTo>
                  <a:pt x="479336" y="86880"/>
                </a:lnTo>
                <a:lnTo>
                  <a:pt x="480618" y="90639"/>
                </a:lnTo>
                <a:lnTo>
                  <a:pt x="481888" y="95008"/>
                </a:lnTo>
                <a:lnTo>
                  <a:pt x="483158" y="98755"/>
                </a:lnTo>
                <a:lnTo>
                  <a:pt x="483158" y="101879"/>
                </a:lnTo>
                <a:lnTo>
                  <a:pt x="481888" y="105638"/>
                </a:lnTo>
                <a:lnTo>
                  <a:pt x="480618" y="108140"/>
                </a:lnTo>
                <a:lnTo>
                  <a:pt x="476796" y="111264"/>
                </a:lnTo>
                <a:lnTo>
                  <a:pt x="469176" y="111887"/>
                </a:lnTo>
                <a:close/>
              </a:path>
              <a:path w="548004" h="179070">
                <a:moveTo>
                  <a:pt x="548005" y="64376"/>
                </a:moveTo>
                <a:lnTo>
                  <a:pt x="542912" y="62509"/>
                </a:lnTo>
                <a:lnTo>
                  <a:pt x="541953" y="61406"/>
                </a:lnTo>
                <a:lnTo>
                  <a:pt x="548005" y="64376"/>
                </a:lnTo>
                <a:close/>
              </a:path>
              <a:path w="548004" h="179070">
                <a:moveTo>
                  <a:pt x="64846" y="94386"/>
                </a:moveTo>
                <a:lnTo>
                  <a:pt x="62306" y="94386"/>
                </a:lnTo>
                <a:lnTo>
                  <a:pt x="58483" y="92506"/>
                </a:lnTo>
                <a:lnTo>
                  <a:pt x="58483" y="89382"/>
                </a:lnTo>
                <a:lnTo>
                  <a:pt x="59753" y="85636"/>
                </a:lnTo>
                <a:lnTo>
                  <a:pt x="63576" y="82511"/>
                </a:lnTo>
                <a:lnTo>
                  <a:pt x="64846" y="79387"/>
                </a:lnTo>
                <a:lnTo>
                  <a:pt x="67386" y="77508"/>
                </a:lnTo>
                <a:lnTo>
                  <a:pt x="67386" y="76263"/>
                </a:lnTo>
                <a:lnTo>
                  <a:pt x="68656" y="75006"/>
                </a:lnTo>
                <a:lnTo>
                  <a:pt x="68656" y="71882"/>
                </a:lnTo>
                <a:lnTo>
                  <a:pt x="115701" y="71882"/>
                </a:lnTo>
                <a:lnTo>
                  <a:pt x="80098" y="89382"/>
                </a:lnTo>
                <a:lnTo>
                  <a:pt x="71196" y="93129"/>
                </a:lnTo>
                <a:lnTo>
                  <a:pt x="64846" y="94386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7" name="object 65"/>
          <p:cNvSpPr/>
          <p:nvPr/>
        </p:nvSpPr>
        <p:spPr>
          <a:xfrm>
            <a:off x="9849725" y="5330647"/>
            <a:ext cx="86360" cy="40640"/>
          </a:xfrm>
          <a:custGeom>
            <a:avLst/>
            <a:gdLst/>
            <a:ahLst/>
            <a:cxnLst/>
            <a:rect l="l" t="t" r="r" b="b"/>
            <a:pathLst>
              <a:path w="86359" h="40639">
                <a:moveTo>
                  <a:pt x="8851" y="40639"/>
                </a:moveTo>
                <a:lnTo>
                  <a:pt x="7594" y="39370"/>
                </a:lnTo>
                <a:lnTo>
                  <a:pt x="6324" y="37464"/>
                </a:lnTo>
                <a:lnTo>
                  <a:pt x="3797" y="33020"/>
                </a:lnTo>
                <a:lnTo>
                  <a:pt x="1257" y="29210"/>
                </a:lnTo>
                <a:lnTo>
                  <a:pt x="0" y="23495"/>
                </a:lnTo>
                <a:lnTo>
                  <a:pt x="1257" y="18414"/>
                </a:lnTo>
                <a:lnTo>
                  <a:pt x="5054" y="13970"/>
                </a:lnTo>
                <a:lnTo>
                  <a:pt x="12649" y="8889"/>
                </a:lnTo>
                <a:lnTo>
                  <a:pt x="18973" y="5714"/>
                </a:lnTo>
                <a:lnTo>
                  <a:pt x="24041" y="3810"/>
                </a:lnTo>
                <a:lnTo>
                  <a:pt x="27838" y="2539"/>
                </a:lnTo>
                <a:lnTo>
                  <a:pt x="30365" y="1270"/>
                </a:lnTo>
                <a:lnTo>
                  <a:pt x="35433" y="1270"/>
                </a:lnTo>
                <a:lnTo>
                  <a:pt x="40487" y="635"/>
                </a:lnTo>
                <a:lnTo>
                  <a:pt x="50609" y="635"/>
                </a:lnTo>
                <a:lnTo>
                  <a:pt x="64528" y="0"/>
                </a:lnTo>
                <a:lnTo>
                  <a:pt x="77190" y="0"/>
                </a:lnTo>
                <a:lnTo>
                  <a:pt x="83515" y="1905"/>
                </a:lnTo>
                <a:lnTo>
                  <a:pt x="86042" y="3810"/>
                </a:lnTo>
                <a:lnTo>
                  <a:pt x="83515" y="7620"/>
                </a:lnTo>
                <a:lnTo>
                  <a:pt x="45554" y="20320"/>
                </a:lnTo>
                <a:lnTo>
                  <a:pt x="34163" y="22225"/>
                </a:lnTo>
                <a:lnTo>
                  <a:pt x="26568" y="24130"/>
                </a:lnTo>
                <a:lnTo>
                  <a:pt x="22771" y="26035"/>
                </a:lnTo>
                <a:lnTo>
                  <a:pt x="18973" y="28575"/>
                </a:lnTo>
                <a:lnTo>
                  <a:pt x="18973" y="29845"/>
                </a:lnTo>
                <a:lnTo>
                  <a:pt x="21513" y="31114"/>
                </a:lnTo>
                <a:lnTo>
                  <a:pt x="21513" y="32385"/>
                </a:lnTo>
                <a:lnTo>
                  <a:pt x="22771" y="32385"/>
                </a:lnTo>
                <a:lnTo>
                  <a:pt x="8851" y="4063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8" name="object 66"/>
          <p:cNvSpPr/>
          <p:nvPr/>
        </p:nvSpPr>
        <p:spPr>
          <a:xfrm>
            <a:off x="9787813" y="5340172"/>
            <a:ext cx="49530" cy="21590"/>
          </a:xfrm>
          <a:custGeom>
            <a:avLst/>
            <a:gdLst/>
            <a:ahLst/>
            <a:cxnLst/>
            <a:rect l="l" t="t" r="r" b="b"/>
            <a:pathLst>
              <a:path w="49529" h="21589">
                <a:moveTo>
                  <a:pt x="33020" y="21577"/>
                </a:moveTo>
                <a:lnTo>
                  <a:pt x="30480" y="19608"/>
                </a:lnTo>
                <a:lnTo>
                  <a:pt x="30480" y="17652"/>
                </a:lnTo>
                <a:lnTo>
                  <a:pt x="29210" y="15036"/>
                </a:lnTo>
                <a:lnTo>
                  <a:pt x="27940" y="11772"/>
                </a:lnTo>
                <a:lnTo>
                  <a:pt x="22860" y="10464"/>
                </a:lnTo>
                <a:lnTo>
                  <a:pt x="15240" y="9156"/>
                </a:lnTo>
                <a:lnTo>
                  <a:pt x="5080" y="7848"/>
                </a:lnTo>
                <a:lnTo>
                  <a:pt x="2540" y="5880"/>
                </a:lnTo>
                <a:lnTo>
                  <a:pt x="0" y="5232"/>
                </a:lnTo>
                <a:lnTo>
                  <a:pt x="0" y="3924"/>
                </a:lnTo>
                <a:lnTo>
                  <a:pt x="1270" y="3276"/>
                </a:lnTo>
                <a:lnTo>
                  <a:pt x="8890" y="1968"/>
                </a:lnTo>
                <a:lnTo>
                  <a:pt x="15240" y="1308"/>
                </a:lnTo>
                <a:lnTo>
                  <a:pt x="20320" y="660"/>
                </a:lnTo>
                <a:lnTo>
                  <a:pt x="27940" y="0"/>
                </a:lnTo>
                <a:lnTo>
                  <a:pt x="33020" y="0"/>
                </a:lnTo>
                <a:lnTo>
                  <a:pt x="38100" y="1308"/>
                </a:lnTo>
                <a:lnTo>
                  <a:pt x="41910" y="3276"/>
                </a:lnTo>
                <a:lnTo>
                  <a:pt x="44450" y="5232"/>
                </a:lnTo>
                <a:lnTo>
                  <a:pt x="45720" y="8496"/>
                </a:lnTo>
                <a:lnTo>
                  <a:pt x="49530" y="10464"/>
                </a:lnTo>
                <a:lnTo>
                  <a:pt x="49530" y="13081"/>
                </a:lnTo>
                <a:lnTo>
                  <a:pt x="45720" y="15036"/>
                </a:lnTo>
                <a:lnTo>
                  <a:pt x="40640" y="18961"/>
                </a:lnTo>
                <a:lnTo>
                  <a:pt x="35560" y="20269"/>
                </a:lnTo>
                <a:lnTo>
                  <a:pt x="33020" y="21577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9" name="object 67"/>
          <p:cNvSpPr/>
          <p:nvPr/>
        </p:nvSpPr>
        <p:spPr>
          <a:xfrm>
            <a:off x="10005300" y="5476697"/>
            <a:ext cx="35560" cy="33020"/>
          </a:xfrm>
          <a:custGeom>
            <a:avLst/>
            <a:gdLst/>
            <a:ahLst/>
            <a:cxnLst/>
            <a:rect l="l" t="t" r="r" b="b"/>
            <a:pathLst>
              <a:path w="35559" h="33020">
                <a:moveTo>
                  <a:pt x="12585" y="32740"/>
                </a:moveTo>
                <a:lnTo>
                  <a:pt x="7556" y="32740"/>
                </a:lnTo>
                <a:lnTo>
                  <a:pt x="1257" y="29705"/>
                </a:lnTo>
                <a:lnTo>
                  <a:pt x="0" y="27889"/>
                </a:lnTo>
                <a:lnTo>
                  <a:pt x="0" y="24244"/>
                </a:lnTo>
                <a:lnTo>
                  <a:pt x="2514" y="20612"/>
                </a:lnTo>
                <a:lnTo>
                  <a:pt x="5029" y="17576"/>
                </a:lnTo>
                <a:lnTo>
                  <a:pt x="10071" y="9093"/>
                </a:lnTo>
                <a:lnTo>
                  <a:pt x="11328" y="5461"/>
                </a:lnTo>
                <a:lnTo>
                  <a:pt x="13843" y="2425"/>
                </a:lnTo>
                <a:lnTo>
                  <a:pt x="15100" y="609"/>
                </a:lnTo>
                <a:lnTo>
                  <a:pt x="15100" y="0"/>
                </a:lnTo>
                <a:lnTo>
                  <a:pt x="21399" y="3644"/>
                </a:lnTo>
                <a:lnTo>
                  <a:pt x="31470" y="13335"/>
                </a:lnTo>
                <a:lnTo>
                  <a:pt x="32727" y="16370"/>
                </a:lnTo>
                <a:lnTo>
                  <a:pt x="35255" y="18796"/>
                </a:lnTo>
                <a:lnTo>
                  <a:pt x="31470" y="22428"/>
                </a:lnTo>
                <a:lnTo>
                  <a:pt x="28956" y="25463"/>
                </a:lnTo>
                <a:lnTo>
                  <a:pt x="23914" y="29095"/>
                </a:lnTo>
                <a:lnTo>
                  <a:pt x="18884" y="30911"/>
                </a:lnTo>
                <a:lnTo>
                  <a:pt x="12585" y="3274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60" name="object 68"/>
          <p:cNvSpPr/>
          <p:nvPr/>
        </p:nvSpPr>
        <p:spPr>
          <a:xfrm>
            <a:off x="9646525" y="5449709"/>
            <a:ext cx="57785" cy="55244"/>
          </a:xfrm>
          <a:custGeom>
            <a:avLst/>
            <a:gdLst/>
            <a:ahLst/>
            <a:cxnLst/>
            <a:rect l="l" t="t" r="r" b="b"/>
            <a:pathLst>
              <a:path w="57784" h="55245">
                <a:moveTo>
                  <a:pt x="17868" y="54940"/>
                </a:moveTo>
                <a:lnTo>
                  <a:pt x="12763" y="54940"/>
                </a:lnTo>
                <a:lnTo>
                  <a:pt x="7658" y="53695"/>
                </a:lnTo>
                <a:lnTo>
                  <a:pt x="5105" y="51815"/>
                </a:lnTo>
                <a:lnTo>
                  <a:pt x="0" y="44323"/>
                </a:lnTo>
                <a:lnTo>
                  <a:pt x="0" y="34963"/>
                </a:lnTo>
                <a:lnTo>
                  <a:pt x="1270" y="30594"/>
                </a:lnTo>
                <a:lnTo>
                  <a:pt x="5105" y="25603"/>
                </a:lnTo>
                <a:lnTo>
                  <a:pt x="12763" y="20599"/>
                </a:lnTo>
                <a:lnTo>
                  <a:pt x="20421" y="14986"/>
                </a:lnTo>
                <a:lnTo>
                  <a:pt x="30645" y="9994"/>
                </a:lnTo>
                <a:lnTo>
                  <a:pt x="40855" y="6248"/>
                </a:lnTo>
                <a:lnTo>
                  <a:pt x="48514" y="2501"/>
                </a:lnTo>
                <a:lnTo>
                  <a:pt x="53632" y="622"/>
                </a:lnTo>
                <a:lnTo>
                  <a:pt x="57454" y="0"/>
                </a:lnTo>
                <a:lnTo>
                  <a:pt x="54902" y="622"/>
                </a:lnTo>
                <a:lnTo>
                  <a:pt x="48514" y="6870"/>
                </a:lnTo>
                <a:lnTo>
                  <a:pt x="42138" y="10617"/>
                </a:lnTo>
                <a:lnTo>
                  <a:pt x="37033" y="15608"/>
                </a:lnTo>
                <a:lnTo>
                  <a:pt x="30645" y="21234"/>
                </a:lnTo>
                <a:lnTo>
                  <a:pt x="26809" y="26225"/>
                </a:lnTo>
                <a:lnTo>
                  <a:pt x="24257" y="30594"/>
                </a:lnTo>
                <a:lnTo>
                  <a:pt x="22987" y="34340"/>
                </a:lnTo>
                <a:lnTo>
                  <a:pt x="22987" y="45580"/>
                </a:lnTo>
                <a:lnTo>
                  <a:pt x="24257" y="48069"/>
                </a:lnTo>
                <a:lnTo>
                  <a:pt x="22987" y="51193"/>
                </a:lnTo>
                <a:lnTo>
                  <a:pt x="17868" y="5494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61" name="object 69"/>
          <p:cNvSpPr/>
          <p:nvPr/>
        </p:nvSpPr>
        <p:spPr>
          <a:xfrm>
            <a:off x="9884650" y="5370334"/>
            <a:ext cx="128905" cy="23495"/>
          </a:xfrm>
          <a:custGeom>
            <a:avLst/>
            <a:gdLst/>
            <a:ahLst/>
            <a:cxnLst/>
            <a:rect l="l" t="t" r="r" b="b"/>
            <a:pathLst>
              <a:path w="128904" h="23495">
                <a:moveTo>
                  <a:pt x="5054" y="23190"/>
                </a:moveTo>
                <a:lnTo>
                  <a:pt x="0" y="23190"/>
                </a:lnTo>
                <a:lnTo>
                  <a:pt x="26543" y="1257"/>
                </a:lnTo>
                <a:lnTo>
                  <a:pt x="29070" y="1257"/>
                </a:lnTo>
                <a:lnTo>
                  <a:pt x="31597" y="635"/>
                </a:lnTo>
                <a:lnTo>
                  <a:pt x="35382" y="0"/>
                </a:lnTo>
                <a:lnTo>
                  <a:pt x="49288" y="0"/>
                </a:lnTo>
                <a:lnTo>
                  <a:pt x="59397" y="635"/>
                </a:lnTo>
                <a:lnTo>
                  <a:pt x="72034" y="2514"/>
                </a:lnTo>
                <a:lnTo>
                  <a:pt x="83413" y="6273"/>
                </a:lnTo>
                <a:lnTo>
                  <a:pt x="96050" y="10655"/>
                </a:lnTo>
                <a:lnTo>
                  <a:pt x="50546" y="10655"/>
                </a:lnTo>
                <a:lnTo>
                  <a:pt x="42964" y="11912"/>
                </a:lnTo>
                <a:lnTo>
                  <a:pt x="34124" y="14414"/>
                </a:lnTo>
                <a:lnTo>
                  <a:pt x="25273" y="17551"/>
                </a:lnTo>
                <a:lnTo>
                  <a:pt x="18961" y="20053"/>
                </a:lnTo>
                <a:lnTo>
                  <a:pt x="12636" y="21310"/>
                </a:lnTo>
                <a:lnTo>
                  <a:pt x="8839" y="21932"/>
                </a:lnTo>
                <a:lnTo>
                  <a:pt x="5054" y="23190"/>
                </a:lnTo>
                <a:close/>
              </a:path>
              <a:path w="128904" h="23495">
                <a:moveTo>
                  <a:pt x="125394" y="19188"/>
                </a:moveTo>
                <a:lnTo>
                  <a:pt x="83413" y="16294"/>
                </a:lnTo>
                <a:lnTo>
                  <a:pt x="79616" y="14414"/>
                </a:lnTo>
                <a:lnTo>
                  <a:pt x="74561" y="12534"/>
                </a:lnTo>
                <a:lnTo>
                  <a:pt x="66979" y="11277"/>
                </a:lnTo>
                <a:lnTo>
                  <a:pt x="59397" y="10655"/>
                </a:lnTo>
                <a:lnTo>
                  <a:pt x="96050" y="10655"/>
                </a:lnTo>
                <a:lnTo>
                  <a:pt x="106159" y="13157"/>
                </a:lnTo>
                <a:lnTo>
                  <a:pt x="115011" y="15671"/>
                </a:lnTo>
                <a:lnTo>
                  <a:pt x="120065" y="16929"/>
                </a:lnTo>
                <a:lnTo>
                  <a:pt x="123850" y="18808"/>
                </a:lnTo>
                <a:lnTo>
                  <a:pt x="125394" y="19188"/>
                </a:lnTo>
                <a:close/>
              </a:path>
              <a:path w="128904" h="23495">
                <a:moveTo>
                  <a:pt x="128905" y="19431"/>
                </a:moveTo>
                <a:lnTo>
                  <a:pt x="126377" y="19431"/>
                </a:lnTo>
                <a:lnTo>
                  <a:pt x="125394" y="19188"/>
                </a:lnTo>
                <a:lnTo>
                  <a:pt x="128905" y="19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62" name="object 70"/>
          <p:cNvSpPr/>
          <p:nvPr/>
        </p:nvSpPr>
        <p:spPr>
          <a:xfrm>
            <a:off x="9657638" y="5370334"/>
            <a:ext cx="80010" cy="36195"/>
          </a:xfrm>
          <a:custGeom>
            <a:avLst/>
            <a:gdLst/>
            <a:ahLst/>
            <a:cxnLst/>
            <a:rect l="l" t="t" r="r" b="b"/>
            <a:pathLst>
              <a:path w="80009" h="36195">
                <a:moveTo>
                  <a:pt x="0" y="35902"/>
                </a:moveTo>
                <a:lnTo>
                  <a:pt x="1257" y="34036"/>
                </a:lnTo>
                <a:lnTo>
                  <a:pt x="1257" y="32804"/>
                </a:lnTo>
                <a:lnTo>
                  <a:pt x="2527" y="30949"/>
                </a:lnTo>
                <a:lnTo>
                  <a:pt x="3797" y="28473"/>
                </a:lnTo>
                <a:lnTo>
                  <a:pt x="5054" y="25374"/>
                </a:lnTo>
                <a:lnTo>
                  <a:pt x="6324" y="21043"/>
                </a:lnTo>
                <a:lnTo>
                  <a:pt x="8851" y="16713"/>
                </a:lnTo>
                <a:lnTo>
                  <a:pt x="46799" y="1854"/>
                </a:lnTo>
                <a:lnTo>
                  <a:pt x="55664" y="1244"/>
                </a:lnTo>
                <a:lnTo>
                  <a:pt x="60718" y="622"/>
                </a:lnTo>
                <a:lnTo>
                  <a:pt x="61988" y="0"/>
                </a:lnTo>
                <a:lnTo>
                  <a:pt x="63246" y="622"/>
                </a:lnTo>
                <a:lnTo>
                  <a:pt x="74637" y="2476"/>
                </a:lnTo>
                <a:lnTo>
                  <a:pt x="77165" y="3721"/>
                </a:lnTo>
                <a:lnTo>
                  <a:pt x="79692" y="4330"/>
                </a:lnTo>
                <a:lnTo>
                  <a:pt x="72110" y="4330"/>
                </a:lnTo>
                <a:lnTo>
                  <a:pt x="17703" y="25374"/>
                </a:lnTo>
                <a:lnTo>
                  <a:pt x="2527" y="34036"/>
                </a:lnTo>
                <a:lnTo>
                  <a:pt x="0" y="359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63" name="object 71"/>
          <p:cNvSpPr/>
          <p:nvPr/>
        </p:nvSpPr>
        <p:spPr>
          <a:xfrm>
            <a:off x="9792575" y="5437009"/>
            <a:ext cx="21590" cy="101600"/>
          </a:xfrm>
          <a:custGeom>
            <a:avLst/>
            <a:gdLst/>
            <a:ahLst/>
            <a:cxnLst/>
            <a:rect l="l" t="t" r="r" b="b"/>
            <a:pathLst>
              <a:path w="21590" h="101600">
                <a:moveTo>
                  <a:pt x="20993" y="100977"/>
                </a:moveTo>
                <a:lnTo>
                  <a:pt x="0" y="0"/>
                </a:lnTo>
                <a:lnTo>
                  <a:pt x="11112" y="1257"/>
                </a:lnTo>
                <a:lnTo>
                  <a:pt x="20993" y="100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64" name="object 72"/>
          <p:cNvSpPr/>
          <p:nvPr/>
        </p:nvSpPr>
        <p:spPr>
          <a:xfrm>
            <a:off x="9903700" y="5427484"/>
            <a:ext cx="46355" cy="26670"/>
          </a:xfrm>
          <a:custGeom>
            <a:avLst/>
            <a:gdLst/>
            <a:ahLst/>
            <a:cxnLst/>
            <a:rect l="l" t="t" r="r" b="b"/>
            <a:pathLst>
              <a:path w="46354" h="26670">
                <a:moveTo>
                  <a:pt x="38608" y="26377"/>
                </a:moveTo>
                <a:lnTo>
                  <a:pt x="34747" y="25146"/>
                </a:lnTo>
                <a:lnTo>
                  <a:pt x="28321" y="22694"/>
                </a:lnTo>
                <a:lnTo>
                  <a:pt x="20586" y="18402"/>
                </a:lnTo>
                <a:lnTo>
                  <a:pt x="15443" y="13500"/>
                </a:lnTo>
                <a:lnTo>
                  <a:pt x="7721" y="8585"/>
                </a:lnTo>
                <a:lnTo>
                  <a:pt x="3860" y="4292"/>
                </a:lnTo>
                <a:lnTo>
                  <a:pt x="1282" y="1231"/>
                </a:lnTo>
                <a:lnTo>
                  <a:pt x="0" y="0"/>
                </a:lnTo>
                <a:lnTo>
                  <a:pt x="28321" y="15341"/>
                </a:lnTo>
                <a:lnTo>
                  <a:pt x="43764" y="20243"/>
                </a:lnTo>
                <a:lnTo>
                  <a:pt x="46329" y="20853"/>
                </a:lnTo>
                <a:lnTo>
                  <a:pt x="46329" y="22085"/>
                </a:lnTo>
                <a:lnTo>
                  <a:pt x="42468" y="23926"/>
                </a:lnTo>
                <a:lnTo>
                  <a:pt x="41186" y="25146"/>
                </a:lnTo>
                <a:lnTo>
                  <a:pt x="38608" y="26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65" name="object 73"/>
          <p:cNvSpPr/>
          <p:nvPr/>
        </p:nvSpPr>
        <p:spPr>
          <a:xfrm>
            <a:off x="9995775" y="5430659"/>
            <a:ext cx="74930" cy="39370"/>
          </a:xfrm>
          <a:custGeom>
            <a:avLst/>
            <a:gdLst/>
            <a:ahLst/>
            <a:cxnLst/>
            <a:rect l="l" t="t" r="r" b="b"/>
            <a:pathLst>
              <a:path w="74929" h="39370">
                <a:moveTo>
                  <a:pt x="71120" y="39052"/>
                </a:moveTo>
                <a:lnTo>
                  <a:pt x="67310" y="37134"/>
                </a:lnTo>
                <a:lnTo>
                  <a:pt x="58420" y="33934"/>
                </a:lnTo>
                <a:lnTo>
                  <a:pt x="46990" y="28803"/>
                </a:lnTo>
                <a:lnTo>
                  <a:pt x="38100" y="22402"/>
                </a:lnTo>
                <a:lnTo>
                  <a:pt x="26670" y="15367"/>
                </a:lnTo>
                <a:lnTo>
                  <a:pt x="7620" y="4483"/>
                </a:lnTo>
                <a:lnTo>
                  <a:pt x="2540" y="1282"/>
                </a:lnTo>
                <a:lnTo>
                  <a:pt x="0" y="0"/>
                </a:lnTo>
                <a:lnTo>
                  <a:pt x="54610" y="25603"/>
                </a:lnTo>
                <a:lnTo>
                  <a:pt x="67730" y="25603"/>
                </a:lnTo>
                <a:lnTo>
                  <a:pt x="68580" y="26885"/>
                </a:lnTo>
                <a:lnTo>
                  <a:pt x="71120" y="30086"/>
                </a:lnTo>
                <a:lnTo>
                  <a:pt x="74930" y="32651"/>
                </a:lnTo>
                <a:lnTo>
                  <a:pt x="74930" y="37769"/>
                </a:lnTo>
                <a:lnTo>
                  <a:pt x="71120" y="39052"/>
                </a:lnTo>
                <a:close/>
              </a:path>
              <a:path w="74929" h="39370">
                <a:moveTo>
                  <a:pt x="67730" y="25603"/>
                </a:moveTo>
                <a:lnTo>
                  <a:pt x="54610" y="25603"/>
                </a:lnTo>
                <a:lnTo>
                  <a:pt x="57150" y="15367"/>
                </a:lnTo>
                <a:lnTo>
                  <a:pt x="67310" y="24333"/>
                </a:lnTo>
                <a:lnTo>
                  <a:pt x="67310" y="24968"/>
                </a:lnTo>
                <a:lnTo>
                  <a:pt x="67730" y="25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66" name="object 74"/>
          <p:cNvSpPr/>
          <p:nvPr/>
        </p:nvSpPr>
        <p:spPr>
          <a:xfrm>
            <a:off x="9681450" y="5424309"/>
            <a:ext cx="56515" cy="21590"/>
          </a:xfrm>
          <a:custGeom>
            <a:avLst/>
            <a:gdLst/>
            <a:ahLst/>
            <a:cxnLst/>
            <a:rect l="l" t="t" r="r" b="b"/>
            <a:pathLst>
              <a:path w="56515" h="21589">
                <a:moveTo>
                  <a:pt x="0" y="21577"/>
                </a:moveTo>
                <a:lnTo>
                  <a:pt x="38506" y="3924"/>
                </a:lnTo>
                <a:lnTo>
                  <a:pt x="47205" y="1968"/>
                </a:lnTo>
                <a:lnTo>
                  <a:pt x="52171" y="660"/>
                </a:lnTo>
                <a:lnTo>
                  <a:pt x="55905" y="0"/>
                </a:lnTo>
                <a:lnTo>
                  <a:pt x="0" y="215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67" name="object 75"/>
          <p:cNvSpPr/>
          <p:nvPr/>
        </p:nvSpPr>
        <p:spPr>
          <a:xfrm>
            <a:off x="7168413" y="4229887"/>
            <a:ext cx="743407" cy="501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668" name="object 76"/>
          <p:cNvSpPr/>
          <p:nvPr/>
        </p:nvSpPr>
        <p:spPr>
          <a:xfrm>
            <a:off x="10566958" y="4145102"/>
            <a:ext cx="750138" cy="6343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669" name="object 77"/>
          <p:cNvSpPr txBox="1"/>
          <p:nvPr/>
        </p:nvSpPr>
        <p:spPr>
          <a:xfrm>
            <a:off x="10533621" y="4816297"/>
            <a:ext cx="636905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专用设</a:t>
            </a:r>
            <a:r>
              <a:rPr sz="1200" b="1" spc="-5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备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8670" name="object 78"/>
          <p:cNvSpPr txBox="1"/>
          <p:nvPr/>
        </p:nvSpPr>
        <p:spPr>
          <a:xfrm>
            <a:off x="6058141" y="6126937"/>
            <a:ext cx="636905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医药食</a:t>
            </a:r>
            <a:r>
              <a:rPr sz="1200" b="1" spc="-5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8671" name="object 79"/>
          <p:cNvSpPr/>
          <p:nvPr/>
        </p:nvSpPr>
        <p:spPr>
          <a:xfrm>
            <a:off x="6008928" y="5371604"/>
            <a:ext cx="759853" cy="722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672" name="object 80"/>
          <p:cNvSpPr/>
          <p:nvPr/>
        </p:nvSpPr>
        <p:spPr>
          <a:xfrm>
            <a:off x="6453428" y="5226469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5" h="12064">
                <a:moveTo>
                  <a:pt x="0" y="12065"/>
                </a:moveTo>
                <a:lnTo>
                  <a:pt x="30619" y="1270"/>
                </a:lnTo>
                <a:lnTo>
                  <a:pt x="42303" y="0"/>
                </a:lnTo>
                <a:lnTo>
                  <a:pt x="11684" y="10160"/>
                </a:lnTo>
                <a:lnTo>
                  <a:pt x="0" y="12065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74" name="object 82"/>
          <p:cNvSpPr txBox="1"/>
          <p:nvPr/>
        </p:nvSpPr>
        <p:spPr>
          <a:xfrm>
            <a:off x="8316200" y="6115507"/>
            <a:ext cx="636905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电力能</a:t>
            </a:r>
            <a:r>
              <a:rPr sz="1200" b="1" spc="-5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源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8675" name="object 83"/>
          <p:cNvSpPr/>
          <p:nvPr/>
        </p:nvSpPr>
        <p:spPr>
          <a:xfrm>
            <a:off x="8345411" y="5701804"/>
            <a:ext cx="631190" cy="264795"/>
          </a:xfrm>
          <a:custGeom>
            <a:avLst/>
            <a:gdLst/>
            <a:ahLst/>
            <a:cxnLst/>
            <a:rect l="l" t="t" r="r" b="b"/>
            <a:pathLst>
              <a:path w="631190" h="264795">
                <a:moveTo>
                  <a:pt x="271094" y="264325"/>
                </a:moveTo>
                <a:lnTo>
                  <a:pt x="0" y="101790"/>
                </a:lnTo>
                <a:lnTo>
                  <a:pt x="362965" y="0"/>
                </a:lnTo>
                <a:lnTo>
                  <a:pt x="631075" y="162547"/>
                </a:lnTo>
                <a:lnTo>
                  <a:pt x="271094" y="264325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76" name="object 84"/>
          <p:cNvSpPr/>
          <p:nvPr/>
        </p:nvSpPr>
        <p:spPr>
          <a:xfrm>
            <a:off x="8615286" y="5865317"/>
            <a:ext cx="361315" cy="145415"/>
          </a:xfrm>
          <a:custGeom>
            <a:avLst/>
            <a:gdLst/>
            <a:ahLst/>
            <a:cxnLst/>
            <a:rect l="l" t="t" r="r" b="b"/>
            <a:pathLst>
              <a:path w="361315" h="145414">
                <a:moveTo>
                  <a:pt x="0" y="145262"/>
                </a:moveTo>
                <a:lnTo>
                  <a:pt x="0" y="101053"/>
                </a:lnTo>
                <a:lnTo>
                  <a:pt x="361200" y="0"/>
                </a:lnTo>
                <a:lnTo>
                  <a:pt x="361200" y="43421"/>
                </a:lnTo>
                <a:lnTo>
                  <a:pt x="0" y="145262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77" name="object 85"/>
          <p:cNvSpPr/>
          <p:nvPr/>
        </p:nvSpPr>
        <p:spPr>
          <a:xfrm>
            <a:off x="8345411" y="5803404"/>
            <a:ext cx="271145" cy="207645"/>
          </a:xfrm>
          <a:custGeom>
            <a:avLst/>
            <a:gdLst/>
            <a:ahLst/>
            <a:cxnLst/>
            <a:rect l="l" t="t" r="r" b="b"/>
            <a:pathLst>
              <a:path w="271145" h="207645">
                <a:moveTo>
                  <a:pt x="270713" y="207175"/>
                </a:moveTo>
                <a:lnTo>
                  <a:pt x="749" y="41910"/>
                </a:lnTo>
                <a:lnTo>
                  <a:pt x="0" y="0"/>
                </a:lnTo>
                <a:lnTo>
                  <a:pt x="270713" y="162890"/>
                </a:lnTo>
                <a:lnTo>
                  <a:pt x="270713" y="207175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78" name="object 86"/>
          <p:cNvSpPr/>
          <p:nvPr/>
        </p:nvSpPr>
        <p:spPr>
          <a:xfrm>
            <a:off x="8386686" y="5679579"/>
            <a:ext cx="535940" cy="226695"/>
          </a:xfrm>
          <a:custGeom>
            <a:avLst/>
            <a:gdLst/>
            <a:ahLst/>
            <a:cxnLst/>
            <a:rect l="l" t="t" r="r" b="b"/>
            <a:pathLst>
              <a:path w="535940" h="226695">
                <a:moveTo>
                  <a:pt x="230174" y="226225"/>
                </a:moveTo>
                <a:lnTo>
                  <a:pt x="0" y="87312"/>
                </a:lnTo>
                <a:lnTo>
                  <a:pt x="308635" y="0"/>
                </a:lnTo>
                <a:lnTo>
                  <a:pt x="535825" y="138912"/>
                </a:lnTo>
                <a:lnTo>
                  <a:pt x="230174" y="226225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79" name="object 87"/>
          <p:cNvSpPr/>
          <p:nvPr/>
        </p:nvSpPr>
        <p:spPr>
          <a:xfrm>
            <a:off x="8615286" y="5819279"/>
            <a:ext cx="307340" cy="125095"/>
          </a:xfrm>
          <a:custGeom>
            <a:avLst/>
            <a:gdLst/>
            <a:ahLst/>
            <a:cxnLst/>
            <a:rect l="l" t="t" r="r" b="b"/>
            <a:pathLst>
              <a:path w="307340" h="125095">
                <a:moveTo>
                  <a:pt x="0" y="124625"/>
                </a:moveTo>
                <a:lnTo>
                  <a:pt x="0" y="85725"/>
                </a:lnTo>
                <a:lnTo>
                  <a:pt x="307225" y="0"/>
                </a:lnTo>
                <a:lnTo>
                  <a:pt x="307225" y="37312"/>
                </a:lnTo>
                <a:lnTo>
                  <a:pt x="0" y="124625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0" name="object 88"/>
          <p:cNvSpPr/>
          <p:nvPr/>
        </p:nvSpPr>
        <p:spPr>
          <a:xfrm>
            <a:off x="8386686" y="5766892"/>
            <a:ext cx="231140" cy="175895"/>
          </a:xfrm>
          <a:custGeom>
            <a:avLst/>
            <a:gdLst/>
            <a:ahLst/>
            <a:cxnLst/>
            <a:rect l="l" t="t" r="r" b="b"/>
            <a:pathLst>
              <a:path w="231140" h="175895">
                <a:moveTo>
                  <a:pt x="231025" y="175425"/>
                </a:moveTo>
                <a:lnTo>
                  <a:pt x="0" y="34620"/>
                </a:lnTo>
                <a:lnTo>
                  <a:pt x="0" y="0"/>
                </a:lnTo>
                <a:lnTo>
                  <a:pt x="231025" y="136880"/>
                </a:lnTo>
                <a:lnTo>
                  <a:pt x="231025" y="175425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1" name="object 89"/>
          <p:cNvSpPr/>
          <p:nvPr/>
        </p:nvSpPr>
        <p:spPr>
          <a:xfrm>
            <a:off x="8496224" y="5646242"/>
            <a:ext cx="318770" cy="201295"/>
          </a:xfrm>
          <a:custGeom>
            <a:avLst/>
            <a:gdLst/>
            <a:ahLst/>
            <a:cxnLst/>
            <a:rect l="l" t="t" r="r" b="b"/>
            <a:pathLst>
              <a:path w="318770" h="201295">
                <a:moveTo>
                  <a:pt x="1948" y="160510"/>
                </a:moveTo>
                <a:lnTo>
                  <a:pt x="0" y="154368"/>
                </a:lnTo>
                <a:lnTo>
                  <a:pt x="66662" y="0"/>
                </a:lnTo>
                <a:lnTo>
                  <a:pt x="260654" y="43319"/>
                </a:lnTo>
                <a:lnTo>
                  <a:pt x="316090" y="129946"/>
                </a:lnTo>
                <a:lnTo>
                  <a:pt x="315340" y="129946"/>
                </a:lnTo>
                <a:lnTo>
                  <a:pt x="316090" y="130733"/>
                </a:lnTo>
                <a:lnTo>
                  <a:pt x="316090" y="131521"/>
                </a:lnTo>
                <a:lnTo>
                  <a:pt x="316839" y="132308"/>
                </a:lnTo>
                <a:lnTo>
                  <a:pt x="316839" y="133883"/>
                </a:lnTo>
                <a:lnTo>
                  <a:pt x="318338" y="135458"/>
                </a:lnTo>
                <a:lnTo>
                  <a:pt x="318338" y="137820"/>
                </a:lnTo>
                <a:lnTo>
                  <a:pt x="314591" y="147269"/>
                </a:lnTo>
                <a:lnTo>
                  <a:pt x="305600" y="157518"/>
                </a:lnTo>
                <a:lnTo>
                  <a:pt x="303229" y="159092"/>
                </a:lnTo>
                <a:lnTo>
                  <a:pt x="2247" y="159092"/>
                </a:lnTo>
                <a:lnTo>
                  <a:pt x="2247" y="159880"/>
                </a:lnTo>
                <a:lnTo>
                  <a:pt x="1948" y="160510"/>
                </a:lnTo>
                <a:close/>
              </a:path>
              <a:path w="318770" h="201295">
                <a:moveTo>
                  <a:pt x="299673" y="161455"/>
                </a:moveTo>
                <a:lnTo>
                  <a:pt x="2247" y="161455"/>
                </a:lnTo>
                <a:lnTo>
                  <a:pt x="2247" y="159092"/>
                </a:lnTo>
                <a:lnTo>
                  <a:pt x="303229" y="159092"/>
                </a:lnTo>
                <a:lnTo>
                  <a:pt x="299673" y="161455"/>
                </a:lnTo>
                <a:close/>
              </a:path>
              <a:path w="318770" h="201295">
                <a:moveTo>
                  <a:pt x="128079" y="200825"/>
                </a:moveTo>
                <a:lnTo>
                  <a:pt x="71158" y="194525"/>
                </a:lnTo>
                <a:lnTo>
                  <a:pt x="28460" y="181927"/>
                </a:lnTo>
                <a:lnTo>
                  <a:pt x="1498" y="166966"/>
                </a:lnTo>
                <a:lnTo>
                  <a:pt x="1498" y="161455"/>
                </a:lnTo>
                <a:lnTo>
                  <a:pt x="1948" y="160510"/>
                </a:lnTo>
                <a:lnTo>
                  <a:pt x="2247" y="161455"/>
                </a:lnTo>
                <a:lnTo>
                  <a:pt x="299673" y="161455"/>
                </a:lnTo>
                <a:lnTo>
                  <a:pt x="248678" y="183502"/>
                </a:lnTo>
                <a:lnTo>
                  <a:pt x="191744" y="196100"/>
                </a:lnTo>
                <a:lnTo>
                  <a:pt x="159537" y="199250"/>
                </a:lnTo>
                <a:lnTo>
                  <a:pt x="128079" y="200825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2" name="object 90"/>
          <p:cNvSpPr/>
          <p:nvPr/>
        </p:nvSpPr>
        <p:spPr>
          <a:xfrm>
            <a:off x="8550199" y="5646242"/>
            <a:ext cx="250190" cy="125095"/>
          </a:xfrm>
          <a:custGeom>
            <a:avLst/>
            <a:gdLst/>
            <a:ahLst/>
            <a:cxnLst/>
            <a:rect l="l" t="t" r="r" b="b"/>
            <a:pathLst>
              <a:path w="250190" h="125095">
                <a:moveTo>
                  <a:pt x="170205" y="124625"/>
                </a:moveTo>
                <a:lnTo>
                  <a:pt x="114960" y="115950"/>
                </a:lnTo>
                <a:lnTo>
                  <a:pt x="61213" y="93078"/>
                </a:lnTo>
                <a:lnTo>
                  <a:pt x="30606" y="70205"/>
                </a:lnTo>
                <a:lnTo>
                  <a:pt x="25374" y="66255"/>
                </a:lnTo>
                <a:lnTo>
                  <a:pt x="21640" y="61531"/>
                </a:lnTo>
                <a:lnTo>
                  <a:pt x="16421" y="56006"/>
                </a:lnTo>
                <a:lnTo>
                  <a:pt x="11937" y="50482"/>
                </a:lnTo>
                <a:lnTo>
                  <a:pt x="7467" y="45745"/>
                </a:lnTo>
                <a:lnTo>
                  <a:pt x="2984" y="40233"/>
                </a:lnTo>
                <a:lnTo>
                  <a:pt x="0" y="34709"/>
                </a:lnTo>
                <a:lnTo>
                  <a:pt x="13436" y="0"/>
                </a:lnTo>
                <a:lnTo>
                  <a:pt x="207530" y="44170"/>
                </a:lnTo>
                <a:lnTo>
                  <a:pt x="250075" y="111213"/>
                </a:lnTo>
                <a:lnTo>
                  <a:pt x="224701" y="118313"/>
                </a:lnTo>
                <a:lnTo>
                  <a:pt x="197827" y="122262"/>
                </a:lnTo>
                <a:lnTo>
                  <a:pt x="170205" y="124625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3" name="object 91"/>
          <p:cNvSpPr/>
          <p:nvPr/>
        </p:nvSpPr>
        <p:spPr>
          <a:xfrm>
            <a:off x="8488286" y="5352554"/>
            <a:ext cx="418465" cy="344170"/>
          </a:xfrm>
          <a:custGeom>
            <a:avLst/>
            <a:gdLst/>
            <a:ahLst/>
            <a:cxnLst/>
            <a:rect l="l" t="t" r="r" b="b"/>
            <a:pathLst>
              <a:path w="418465" h="344170">
                <a:moveTo>
                  <a:pt x="208432" y="343700"/>
                </a:moveTo>
                <a:lnTo>
                  <a:pt x="167335" y="338150"/>
                </a:lnTo>
                <a:lnTo>
                  <a:pt x="126250" y="324688"/>
                </a:lnTo>
                <a:lnTo>
                  <a:pt x="88900" y="301726"/>
                </a:lnTo>
                <a:lnTo>
                  <a:pt x="58267" y="273215"/>
                </a:lnTo>
                <a:lnTo>
                  <a:pt x="32867" y="240753"/>
                </a:lnTo>
                <a:lnTo>
                  <a:pt x="14935" y="205117"/>
                </a:lnTo>
                <a:lnTo>
                  <a:pt x="2984" y="168681"/>
                </a:lnTo>
                <a:lnTo>
                  <a:pt x="0" y="132257"/>
                </a:lnTo>
                <a:lnTo>
                  <a:pt x="2984" y="98196"/>
                </a:lnTo>
                <a:lnTo>
                  <a:pt x="35852" y="43561"/>
                </a:lnTo>
                <a:lnTo>
                  <a:pt x="92633" y="10299"/>
                </a:lnTo>
                <a:lnTo>
                  <a:pt x="166598" y="0"/>
                </a:lnTo>
                <a:lnTo>
                  <a:pt x="206933" y="2374"/>
                </a:lnTo>
                <a:lnTo>
                  <a:pt x="247269" y="11087"/>
                </a:lnTo>
                <a:lnTo>
                  <a:pt x="287616" y="26924"/>
                </a:lnTo>
                <a:lnTo>
                  <a:pt x="324967" y="47523"/>
                </a:lnTo>
                <a:lnTo>
                  <a:pt x="357098" y="72072"/>
                </a:lnTo>
                <a:lnTo>
                  <a:pt x="401916" y="128295"/>
                </a:lnTo>
                <a:lnTo>
                  <a:pt x="418350" y="189268"/>
                </a:lnTo>
                <a:lnTo>
                  <a:pt x="414616" y="219367"/>
                </a:lnTo>
                <a:lnTo>
                  <a:pt x="383235" y="273215"/>
                </a:lnTo>
                <a:lnTo>
                  <a:pt x="324218" y="316776"/>
                </a:lnTo>
                <a:lnTo>
                  <a:pt x="288366" y="331825"/>
                </a:lnTo>
                <a:lnTo>
                  <a:pt x="249516" y="340537"/>
                </a:lnTo>
                <a:lnTo>
                  <a:pt x="208432" y="34370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4" name="object 92"/>
          <p:cNvSpPr/>
          <p:nvPr/>
        </p:nvSpPr>
        <p:spPr>
          <a:xfrm>
            <a:off x="8488286" y="5352554"/>
            <a:ext cx="418465" cy="316865"/>
          </a:xfrm>
          <a:custGeom>
            <a:avLst/>
            <a:gdLst/>
            <a:ahLst/>
            <a:cxnLst/>
            <a:rect l="l" t="t" r="r" b="b"/>
            <a:pathLst>
              <a:path w="418465" h="316864">
                <a:moveTo>
                  <a:pt x="251752" y="316712"/>
                </a:moveTo>
                <a:lnTo>
                  <a:pt x="211416" y="313550"/>
                </a:lnTo>
                <a:lnTo>
                  <a:pt x="171069" y="304038"/>
                </a:lnTo>
                <a:lnTo>
                  <a:pt x="129984" y="289001"/>
                </a:lnTo>
                <a:lnTo>
                  <a:pt x="93383" y="268414"/>
                </a:lnTo>
                <a:lnTo>
                  <a:pt x="61252" y="243865"/>
                </a:lnTo>
                <a:lnTo>
                  <a:pt x="16433" y="186855"/>
                </a:lnTo>
                <a:lnTo>
                  <a:pt x="0" y="125895"/>
                </a:lnTo>
                <a:lnTo>
                  <a:pt x="3733" y="96596"/>
                </a:lnTo>
                <a:lnTo>
                  <a:pt x="35852" y="43548"/>
                </a:lnTo>
                <a:lnTo>
                  <a:pt x="92633" y="10299"/>
                </a:lnTo>
                <a:lnTo>
                  <a:pt x="166598" y="0"/>
                </a:lnTo>
                <a:lnTo>
                  <a:pt x="206933" y="2374"/>
                </a:lnTo>
                <a:lnTo>
                  <a:pt x="247269" y="11087"/>
                </a:lnTo>
                <a:lnTo>
                  <a:pt x="287616" y="26924"/>
                </a:lnTo>
                <a:lnTo>
                  <a:pt x="324967" y="47510"/>
                </a:lnTo>
                <a:lnTo>
                  <a:pt x="357098" y="72059"/>
                </a:lnTo>
                <a:lnTo>
                  <a:pt x="401916" y="128269"/>
                </a:lnTo>
                <a:lnTo>
                  <a:pt x="418350" y="189242"/>
                </a:lnTo>
                <a:lnTo>
                  <a:pt x="414616" y="219328"/>
                </a:lnTo>
                <a:lnTo>
                  <a:pt x="383235" y="271576"/>
                </a:lnTo>
                <a:lnTo>
                  <a:pt x="324967" y="304838"/>
                </a:lnTo>
                <a:lnTo>
                  <a:pt x="251752" y="316712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5" name="object 93"/>
          <p:cNvSpPr/>
          <p:nvPr/>
        </p:nvSpPr>
        <p:spPr>
          <a:xfrm>
            <a:off x="8488286" y="5352554"/>
            <a:ext cx="396240" cy="137795"/>
          </a:xfrm>
          <a:custGeom>
            <a:avLst/>
            <a:gdLst/>
            <a:ahLst/>
            <a:cxnLst/>
            <a:rect l="l" t="t" r="r" b="b"/>
            <a:pathLst>
              <a:path w="396240" h="137795">
                <a:moveTo>
                  <a:pt x="749" y="137325"/>
                </a:moveTo>
                <a:lnTo>
                  <a:pt x="4483" y="93662"/>
                </a:lnTo>
                <a:lnTo>
                  <a:pt x="35877" y="43662"/>
                </a:lnTo>
                <a:lnTo>
                  <a:pt x="92671" y="10325"/>
                </a:lnTo>
                <a:lnTo>
                  <a:pt x="166674" y="0"/>
                </a:lnTo>
                <a:lnTo>
                  <a:pt x="207035" y="2387"/>
                </a:lnTo>
                <a:lnTo>
                  <a:pt x="248132" y="11112"/>
                </a:lnTo>
                <a:lnTo>
                  <a:pt x="287756" y="26987"/>
                </a:lnTo>
                <a:lnTo>
                  <a:pt x="305688" y="35725"/>
                </a:lnTo>
                <a:lnTo>
                  <a:pt x="322135" y="46037"/>
                </a:lnTo>
                <a:lnTo>
                  <a:pt x="337832" y="55562"/>
                </a:lnTo>
                <a:lnTo>
                  <a:pt x="338854" y="56362"/>
                </a:lnTo>
                <a:lnTo>
                  <a:pt x="179374" y="56362"/>
                </a:lnTo>
                <a:lnTo>
                  <a:pt x="136029" y="59537"/>
                </a:lnTo>
                <a:lnTo>
                  <a:pt x="96418" y="67475"/>
                </a:lnTo>
                <a:lnTo>
                  <a:pt x="32880" y="97637"/>
                </a:lnTo>
                <a:lnTo>
                  <a:pt x="9715" y="122237"/>
                </a:lnTo>
                <a:lnTo>
                  <a:pt x="5981" y="126212"/>
                </a:lnTo>
                <a:lnTo>
                  <a:pt x="5232" y="127800"/>
                </a:lnTo>
                <a:lnTo>
                  <a:pt x="3733" y="130175"/>
                </a:lnTo>
                <a:lnTo>
                  <a:pt x="2984" y="132562"/>
                </a:lnTo>
                <a:lnTo>
                  <a:pt x="1498" y="134150"/>
                </a:lnTo>
                <a:lnTo>
                  <a:pt x="749" y="137325"/>
                </a:lnTo>
                <a:close/>
              </a:path>
              <a:path w="396240" h="137795">
                <a:moveTo>
                  <a:pt x="396125" y="117475"/>
                </a:moveTo>
                <a:lnTo>
                  <a:pt x="358749" y="95250"/>
                </a:lnTo>
                <a:lnTo>
                  <a:pt x="337083" y="85725"/>
                </a:lnTo>
                <a:lnTo>
                  <a:pt x="326618" y="80962"/>
                </a:lnTo>
                <a:lnTo>
                  <a:pt x="314655" y="77787"/>
                </a:lnTo>
                <a:lnTo>
                  <a:pt x="269811" y="65087"/>
                </a:lnTo>
                <a:lnTo>
                  <a:pt x="223469" y="57950"/>
                </a:lnTo>
                <a:lnTo>
                  <a:pt x="179374" y="56362"/>
                </a:lnTo>
                <a:lnTo>
                  <a:pt x="338854" y="56362"/>
                </a:lnTo>
                <a:lnTo>
                  <a:pt x="352031" y="66675"/>
                </a:lnTo>
                <a:lnTo>
                  <a:pt x="364731" y="78587"/>
                </a:lnTo>
                <a:lnTo>
                  <a:pt x="376694" y="90487"/>
                </a:lnTo>
                <a:lnTo>
                  <a:pt x="396125" y="117475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6" name="object 94"/>
          <p:cNvSpPr/>
          <p:nvPr/>
        </p:nvSpPr>
        <p:spPr>
          <a:xfrm>
            <a:off x="8551786" y="5263654"/>
            <a:ext cx="243840" cy="131445"/>
          </a:xfrm>
          <a:custGeom>
            <a:avLst/>
            <a:gdLst/>
            <a:ahLst/>
            <a:cxnLst/>
            <a:rect l="l" t="t" r="r" b="b"/>
            <a:pathLst>
              <a:path w="243840" h="131445">
                <a:moveTo>
                  <a:pt x="2247" y="130975"/>
                </a:moveTo>
                <a:lnTo>
                  <a:pt x="0" y="106362"/>
                </a:lnTo>
                <a:lnTo>
                  <a:pt x="243725" y="0"/>
                </a:lnTo>
                <a:lnTo>
                  <a:pt x="241465" y="19850"/>
                </a:lnTo>
                <a:lnTo>
                  <a:pt x="2247" y="130975"/>
                </a:lnTo>
                <a:close/>
              </a:path>
            </a:pathLst>
          </a:custGeom>
          <a:solidFill>
            <a:srgbClr val="FF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7" name="object 95"/>
          <p:cNvSpPr/>
          <p:nvPr/>
        </p:nvSpPr>
        <p:spPr>
          <a:xfrm>
            <a:off x="8774036" y="5284292"/>
            <a:ext cx="115570" cy="205740"/>
          </a:xfrm>
          <a:custGeom>
            <a:avLst/>
            <a:gdLst/>
            <a:ahLst/>
            <a:cxnLst/>
            <a:rect l="l" t="t" r="r" b="b"/>
            <a:pathLst>
              <a:path w="115570" h="205739">
                <a:moveTo>
                  <a:pt x="98577" y="205587"/>
                </a:moveTo>
                <a:lnTo>
                  <a:pt x="0" y="11912"/>
                </a:lnTo>
                <a:lnTo>
                  <a:pt x="18808" y="0"/>
                </a:lnTo>
                <a:lnTo>
                  <a:pt x="115138" y="195262"/>
                </a:lnTo>
                <a:lnTo>
                  <a:pt x="98577" y="205587"/>
                </a:lnTo>
                <a:close/>
              </a:path>
            </a:pathLst>
          </a:custGeom>
          <a:solidFill>
            <a:srgbClr val="FF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8" name="object 96"/>
          <p:cNvSpPr/>
          <p:nvPr/>
        </p:nvSpPr>
        <p:spPr>
          <a:xfrm>
            <a:off x="8772449" y="5284292"/>
            <a:ext cx="61594" cy="377190"/>
          </a:xfrm>
          <a:custGeom>
            <a:avLst/>
            <a:gdLst/>
            <a:ahLst/>
            <a:cxnLst/>
            <a:rect l="l" t="t" r="r" b="b"/>
            <a:pathLst>
              <a:path w="61595" h="377189">
                <a:moveTo>
                  <a:pt x="35382" y="377037"/>
                </a:moveTo>
                <a:lnTo>
                  <a:pt x="0" y="10325"/>
                </a:lnTo>
                <a:lnTo>
                  <a:pt x="18427" y="0"/>
                </a:lnTo>
                <a:lnTo>
                  <a:pt x="61175" y="366712"/>
                </a:lnTo>
                <a:lnTo>
                  <a:pt x="35382" y="377037"/>
                </a:lnTo>
                <a:close/>
              </a:path>
            </a:pathLst>
          </a:custGeom>
          <a:solidFill>
            <a:srgbClr val="FF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89" name="object 97"/>
          <p:cNvSpPr/>
          <p:nvPr/>
        </p:nvSpPr>
        <p:spPr>
          <a:xfrm>
            <a:off x="8527974" y="5277942"/>
            <a:ext cx="264795" cy="315595"/>
          </a:xfrm>
          <a:custGeom>
            <a:avLst/>
            <a:gdLst/>
            <a:ahLst/>
            <a:cxnLst/>
            <a:rect l="l" t="t" r="r" b="b"/>
            <a:pathLst>
              <a:path w="264795" h="315595">
                <a:moveTo>
                  <a:pt x="15722" y="315125"/>
                </a:moveTo>
                <a:lnTo>
                  <a:pt x="0" y="296125"/>
                </a:lnTo>
                <a:lnTo>
                  <a:pt x="246392" y="0"/>
                </a:lnTo>
                <a:lnTo>
                  <a:pt x="264363" y="8712"/>
                </a:lnTo>
                <a:lnTo>
                  <a:pt x="15722" y="315125"/>
                </a:lnTo>
                <a:close/>
              </a:path>
            </a:pathLst>
          </a:custGeom>
          <a:solidFill>
            <a:srgbClr val="FF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90" name="object 98"/>
          <p:cNvSpPr/>
          <p:nvPr/>
        </p:nvSpPr>
        <p:spPr>
          <a:xfrm>
            <a:off x="8758161" y="5223967"/>
            <a:ext cx="45720" cy="85090"/>
          </a:xfrm>
          <a:custGeom>
            <a:avLst/>
            <a:gdLst/>
            <a:ahLst/>
            <a:cxnLst/>
            <a:rect l="l" t="t" r="r" b="b"/>
            <a:pathLst>
              <a:path w="45720" h="85089">
                <a:moveTo>
                  <a:pt x="39992" y="787"/>
                </a:moveTo>
                <a:lnTo>
                  <a:pt x="35471" y="787"/>
                </a:lnTo>
                <a:lnTo>
                  <a:pt x="36220" y="0"/>
                </a:lnTo>
                <a:lnTo>
                  <a:pt x="38493" y="0"/>
                </a:lnTo>
                <a:lnTo>
                  <a:pt x="39992" y="787"/>
                </a:lnTo>
                <a:close/>
              </a:path>
              <a:path w="45720" h="85089">
                <a:moveTo>
                  <a:pt x="19621" y="84937"/>
                </a:moveTo>
                <a:lnTo>
                  <a:pt x="14338" y="84937"/>
                </a:lnTo>
                <a:lnTo>
                  <a:pt x="12077" y="83362"/>
                </a:lnTo>
                <a:lnTo>
                  <a:pt x="9055" y="82588"/>
                </a:lnTo>
                <a:lnTo>
                  <a:pt x="6032" y="81013"/>
                </a:lnTo>
                <a:lnTo>
                  <a:pt x="749" y="75501"/>
                </a:lnTo>
                <a:lnTo>
                  <a:pt x="749" y="73139"/>
                </a:lnTo>
                <a:lnTo>
                  <a:pt x="0" y="70789"/>
                </a:lnTo>
                <a:lnTo>
                  <a:pt x="749" y="68427"/>
                </a:lnTo>
                <a:lnTo>
                  <a:pt x="749" y="67640"/>
                </a:lnTo>
                <a:lnTo>
                  <a:pt x="33210" y="1574"/>
                </a:lnTo>
                <a:lnTo>
                  <a:pt x="33210" y="787"/>
                </a:lnTo>
                <a:lnTo>
                  <a:pt x="40754" y="787"/>
                </a:lnTo>
                <a:lnTo>
                  <a:pt x="41503" y="1574"/>
                </a:lnTo>
                <a:lnTo>
                  <a:pt x="43014" y="1574"/>
                </a:lnTo>
                <a:lnTo>
                  <a:pt x="43776" y="3149"/>
                </a:lnTo>
                <a:lnTo>
                  <a:pt x="45275" y="3937"/>
                </a:lnTo>
                <a:lnTo>
                  <a:pt x="45275" y="7861"/>
                </a:lnTo>
                <a:lnTo>
                  <a:pt x="27927" y="78651"/>
                </a:lnTo>
                <a:lnTo>
                  <a:pt x="25653" y="81013"/>
                </a:lnTo>
                <a:lnTo>
                  <a:pt x="24904" y="82588"/>
                </a:lnTo>
                <a:lnTo>
                  <a:pt x="22644" y="83362"/>
                </a:lnTo>
                <a:lnTo>
                  <a:pt x="19621" y="8493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41" name="object 149"/>
          <p:cNvSpPr/>
          <p:nvPr/>
        </p:nvSpPr>
        <p:spPr>
          <a:xfrm>
            <a:off x="6161329" y="4149547"/>
            <a:ext cx="483692" cy="6533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8742" name="object 150"/>
          <p:cNvSpPr txBox="1"/>
          <p:nvPr/>
        </p:nvSpPr>
        <p:spPr>
          <a:xfrm>
            <a:off x="10552036" y="6113602"/>
            <a:ext cx="636905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零售行</a:t>
            </a:r>
            <a:r>
              <a:rPr sz="1200" b="1" spc="-5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业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8743" name="object 151"/>
          <p:cNvSpPr/>
          <p:nvPr/>
        </p:nvSpPr>
        <p:spPr>
          <a:xfrm>
            <a:off x="8852458" y="4505147"/>
            <a:ext cx="36195" cy="109220"/>
          </a:xfrm>
          <a:custGeom>
            <a:avLst/>
            <a:gdLst/>
            <a:ahLst/>
            <a:cxnLst/>
            <a:rect l="l" t="t" r="r" b="b"/>
            <a:pathLst>
              <a:path w="36195" h="109220">
                <a:moveTo>
                  <a:pt x="35915" y="108712"/>
                </a:moveTo>
                <a:lnTo>
                  <a:pt x="0" y="80721"/>
                </a:lnTo>
                <a:lnTo>
                  <a:pt x="0" y="0"/>
                </a:lnTo>
                <a:lnTo>
                  <a:pt x="35915" y="28828"/>
                </a:lnTo>
                <a:lnTo>
                  <a:pt x="35915" y="108712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44" name="object 152"/>
          <p:cNvSpPr/>
          <p:nvPr/>
        </p:nvSpPr>
        <p:spPr>
          <a:xfrm>
            <a:off x="8820708" y="4584522"/>
            <a:ext cx="66675" cy="56515"/>
          </a:xfrm>
          <a:custGeom>
            <a:avLst/>
            <a:gdLst/>
            <a:ahLst/>
            <a:cxnLst/>
            <a:rect l="l" t="t" r="r" b="b"/>
            <a:pathLst>
              <a:path w="66675" h="56514">
                <a:moveTo>
                  <a:pt x="59651" y="56337"/>
                </a:moveTo>
                <a:lnTo>
                  <a:pt x="35090" y="39192"/>
                </a:lnTo>
                <a:lnTo>
                  <a:pt x="0" y="10617"/>
                </a:lnTo>
                <a:lnTo>
                  <a:pt x="31000" y="0"/>
                </a:lnTo>
                <a:lnTo>
                  <a:pt x="66090" y="27762"/>
                </a:lnTo>
                <a:lnTo>
                  <a:pt x="59651" y="5633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45" name="object 153"/>
          <p:cNvSpPr/>
          <p:nvPr/>
        </p:nvSpPr>
        <p:spPr>
          <a:xfrm>
            <a:off x="8757208" y="4584522"/>
            <a:ext cx="66675" cy="52069"/>
          </a:xfrm>
          <a:custGeom>
            <a:avLst/>
            <a:gdLst/>
            <a:ahLst/>
            <a:cxnLst/>
            <a:rect l="l" t="t" r="r" b="b"/>
            <a:pathLst>
              <a:path w="66675" h="52070">
                <a:moveTo>
                  <a:pt x="59651" y="51562"/>
                </a:moveTo>
                <a:lnTo>
                  <a:pt x="35090" y="39916"/>
                </a:lnTo>
                <a:lnTo>
                  <a:pt x="0" y="10807"/>
                </a:lnTo>
                <a:lnTo>
                  <a:pt x="31584" y="0"/>
                </a:lnTo>
                <a:lnTo>
                  <a:pt x="66090" y="28270"/>
                </a:lnTo>
                <a:lnTo>
                  <a:pt x="59651" y="5156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46" name="object 154"/>
          <p:cNvSpPr/>
          <p:nvPr/>
        </p:nvSpPr>
        <p:spPr>
          <a:xfrm>
            <a:off x="8788958" y="4548009"/>
            <a:ext cx="36195" cy="64769"/>
          </a:xfrm>
          <a:custGeom>
            <a:avLst/>
            <a:gdLst/>
            <a:ahLst/>
            <a:cxnLst/>
            <a:rect l="l" t="t" r="r" b="b"/>
            <a:pathLst>
              <a:path w="36195" h="64770">
                <a:moveTo>
                  <a:pt x="35902" y="64262"/>
                </a:moveTo>
                <a:lnTo>
                  <a:pt x="0" y="35890"/>
                </a:lnTo>
                <a:lnTo>
                  <a:pt x="0" y="0"/>
                </a:lnTo>
                <a:lnTo>
                  <a:pt x="35902" y="28371"/>
                </a:lnTo>
                <a:lnTo>
                  <a:pt x="35902" y="64262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47" name="object 155"/>
          <p:cNvSpPr/>
          <p:nvPr/>
        </p:nvSpPr>
        <p:spPr>
          <a:xfrm>
            <a:off x="8788958" y="4536897"/>
            <a:ext cx="67945" cy="52069"/>
          </a:xfrm>
          <a:custGeom>
            <a:avLst/>
            <a:gdLst/>
            <a:ahLst/>
            <a:cxnLst/>
            <a:rect l="l" t="t" r="r" b="b"/>
            <a:pathLst>
              <a:path w="67945" h="52070">
                <a:moveTo>
                  <a:pt x="54482" y="51574"/>
                </a:moveTo>
                <a:lnTo>
                  <a:pt x="35928" y="39293"/>
                </a:lnTo>
                <a:lnTo>
                  <a:pt x="0" y="11468"/>
                </a:lnTo>
                <a:lnTo>
                  <a:pt x="31737" y="0"/>
                </a:lnTo>
                <a:lnTo>
                  <a:pt x="67665" y="27838"/>
                </a:lnTo>
                <a:lnTo>
                  <a:pt x="54482" y="51574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48" name="object 156"/>
          <p:cNvSpPr/>
          <p:nvPr/>
        </p:nvSpPr>
        <p:spPr>
          <a:xfrm>
            <a:off x="8723871" y="4511497"/>
            <a:ext cx="69850" cy="53340"/>
          </a:xfrm>
          <a:custGeom>
            <a:avLst/>
            <a:gdLst/>
            <a:ahLst/>
            <a:cxnLst/>
            <a:rect l="l" t="t" r="r" b="b"/>
            <a:pathLst>
              <a:path w="69850" h="53339">
                <a:moveTo>
                  <a:pt x="55765" y="53149"/>
                </a:moveTo>
                <a:lnTo>
                  <a:pt x="34632" y="42354"/>
                </a:lnTo>
                <a:lnTo>
                  <a:pt x="0" y="13284"/>
                </a:lnTo>
                <a:lnTo>
                  <a:pt x="34036" y="0"/>
                </a:lnTo>
                <a:lnTo>
                  <a:pt x="69265" y="29070"/>
                </a:lnTo>
                <a:lnTo>
                  <a:pt x="55765" y="5314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49" name="object 157"/>
          <p:cNvSpPr/>
          <p:nvPr/>
        </p:nvSpPr>
        <p:spPr>
          <a:xfrm>
            <a:off x="8723871" y="4524197"/>
            <a:ext cx="52069" cy="182245"/>
          </a:xfrm>
          <a:custGeom>
            <a:avLst/>
            <a:gdLst/>
            <a:ahLst/>
            <a:cxnLst/>
            <a:rect l="l" t="t" r="r" b="b"/>
            <a:pathLst>
              <a:path w="52070" h="182245">
                <a:moveTo>
                  <a:pt x="34340" y="181737"/>
                </a:moveTo>
                <a:lnTo>
                  <a:pt x="0" y="153517"/>
                </a:lnTo>
                <a:lnTo>
                  <a:pt x="0" y="0"/>
                </a:lnTo>
                <a:lnTo>
                  <a:pt x="34340" y="29044"/>
                </a:lnTo>
                <a:lnTo>
                  <a:pt x="51803" y="92113"/>
                </a:lnTo>
                <a:lnTo>
                  <a:pt x="34340" y="181737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0" name="object 158"/>
          <p:cNvSpPr/>
          <p:nvPr/>
        </p:nvSpPr>
        <p:spPr>
          <a:xfrm>
            <a:off x="8852458" y="4490859"/>
            <a:ext cx="67945" cy="59690"/>
          </a:xfrm>
          <a:custGeom>
            <a:avLst/>
            <a:gdLst/>
            <a:ahLst/>
            <a:cxnLst/>
            <a:rect l="l" t="t" r="r" b="b"/>
            <a:pathLst>
              <a:path w="67945" h="59689">
                <a:moveTo>
                  <a:pt x="59956" y="59486"/>
                </a:moveTo>
                <a:lnTo>
                  <a:pt x="35610" y="41897"/>
                </a:lnTo>
                <a:lnTo>
                  <a:pt x="0" y="12573"/>
                </a:lnTo>
                <a:lnTo>
                  <a:pt x="32054" y="0"/>
                </a:lnTo>
                <a:lnTo>
                  <a:pt x="67665" y="28486"/>
                </a:lnTo>
                <a:lnTo>
                  <a:pt x="59956" y="59486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1" name="object 159"/>
          <p:cNvSpPr/>
          <p:nvPr/>
        </p:nvSpPr>
        <p:spPr>
          <a:xfrm>
            <a:off x="8758796" y="4521022"/>
            <a:ext cx="161925" cy="186690"/>
          </a:xfrm>
          <a:custGeom>
            <a:avLst/>
            <a:gdLst/>
            <a:ahLst/>
            <a:cxnLst/>
            <a:rect l="l" t="t" r="r" b="b"/>
            <a:pathLst>
              <a:path w="161925" h="186689">
                <a:moveTo>
                  <a:pt x="161328" y="103530"/>
                </a:moveTo>
                <a:lnTo>
                  <a:pt x="98691" y="103530"/>
                </a:lnTo>
                <a:lnTo>
                  <a:pt x="129413" y="92024"/>
                </a:lnTo>
                <a:lnTo>
                  <a:pt x="129413" y="12331"/>
                </a:lnTo>
                <a:lnTo>
                  <a:pt x="161328" y="0"/>
                </a:lnTo>
                <a:lnTo>
                  <a:pt x="161328" y="103530"/>
                </a:lnTo>
                <a:close/>
              </a:path>
              <a:path w="161925" h="186689">
                <a:moveTo>
                  <a:pt x="0" y="186512"/>
                </a:moveTo>
                <a:lnTo>
                  <a:pt x="0" y="33693"/>
                </a:lnTo>
                <a:lnTo>
                  <a:pt x="35458" y="20548"/>
                </a:lnTo>
                <a:lnTo>
                  <a:pt x="35458" y="103530"/>
                </a:lnTo>
                <a:lnTo>
                  <a:pt x="161328" y="103530"/>
                </a:lnTo>
                <a:lnTo>
                  <a:pt x="161328" y="126530"/>
                </a:lnTo>
                <a:lnTo>
                  <a:pt x="0" y="186512"/>
                </a:lnTo>
                <a:close/>
              </a:path>
              <a:path w="161925" h="186689">
                <a:moveTo>
                  <a:pt x="98691" y="103530"/>
                </a:moveTo>
                <a:lnTo>
                  <a:pt x="35458" y="103530"/>
                </a:lnTo>
                <a:lnTo>
                  <a:pt x="66179" y="92024"/>
                </a:lnTo>
                <a:lnTo>
                  <a:pt x="66179" y="56692"/>
                </a:lnTo>
                <a:lnTo>
                  <a:pt x="98691" y="44373"/>
                </a:lnTo>
                <a:lnTo>
                  <a:pt x="98691" y="10353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2" name="object 160"/>
          <p:cNvSpPr/>
          <p:nvPr/>
        </p:nvSpPr>
        <p:spPr>
          <a:xfrm>
            <a:off x="8757208" y="4394022"/>
            <a:ext cx="36195" cy="128270"/>
          </a:xfrm>
          <a:custGeom>
            <a:avLst/>
            <a:gdLst/>
            <a:ahLst/>
            <a:cxnLst/>
            <a:rect l="l" t="t" r="r" b="b"/>
            <a:pathLst>
              <a:path w="36195" h="128270">
                <a:moveTo>
                  <a:pt x="35915" y="127774"/>
                </a:moveTo>
                <a:lnTo>
                  <a:pt x="0" y="99923"/>
                </a:lnTo>
                <a:lnTo>
                  <a:pt x="0" y="0"/>
                </a:lnTo>
                <a:lnTo>
                  <a:pt x="35915" y="27851"/>
                </a:lnTo>
                <a:lnTo>
                  <a:pt x="35915" y="127774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3" name="object 161"/>
          <p:cNvSpPr/>
          <p:nvPr/>
        </p:nvSpPr>
        <p:spPr>
          <a:xfrm>
            <a:off x="8820708" y="4411484"/>
            <a:ext cx="36195" cy="109220"/>
          </a:xfrm>
          <a:custGeom>
            <a:avLst/>
            <a:gdLst/>
            <a:ahLst/>
            <a:cxnLst/>
            <a:rect l="l" t="t" r="r" b="b"/>
            <a:pathLst>
              <a:path w="36195" h="109220">
                <a:moveTo>
                  <a:pt x="35915" y="108712"/>
                </a:moveTo>
                <a:lnTo>
                  <a:pt x="0" y="80721"/>
                </a:lnTo>
                <a:lnTo>
                  <a:pt x="0" y="0"/>
                </a:lnTo>
                <a:lnTo>
                  <a:pt x="35915" y="28003"/>
                </a:lnTo>
                <a:lnTo>
                  <a:pt x="35915" y="108712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4" name="object 162"/>
          <p:cNvSpPr/>
          <p:nvPr/>
        </p:nvSpPr>
        <p:spPr>
          <a:xfrm>
            <a:off x="8757208" y="4314647"/>
            <a:ext cx="161925" cy="207645"/>
          </a:xfrm>
          <a:custGeom>
            <a:avLst/>
            <a:gdLst/>
            <a:ahLst/>
            <a:cxnLst/>
            <a:rect l="l" t="t" r="r" b="b"/>
            <a:pathLst>
              <a:path w="161925" h="207645">
                <a:moveTo>
                  <a:pt x="0" y="142773"/>
                </a:moveTo>
                <a:lnTo>
                  <a:pt x="0" y="69329"/>
                </a:lnTo>
                <a:lnTo>
                  <a:pt x="161328" y="0"/>
                </a:lnTo>
                <a:lnTo>
                  <a:pt x="161328" y="103162"/>
                </a:lnTo>
                <a:lnTo>
                  <a:pt x="129413" y="116357"/>
                </a:lnTo>
                <a:lnTo>
                  <a:pt x="129413" y="127088"/>
                </a:lnTo>
                <a:lnTo>
                  <a:pt x="35458" y="127088"/>
                </a:lnTo>
                <a:lnTo>
                  <a:pt x="0" y="142773"/>
                </a:lnTo>
                <a:close/>
              </a:path>
              <a:path w="161925" h="207645">
                <a:moveTo>
                  <a:pt x="35458" y="207137"/>
                </a:moveTo>
                <a:lnTo>
                  <a:pt x="35458" y="127088"/>
                </a:lnTo>
                <a:lnTo>
                  <a:pt x="129413" y="127088"/>
                </a:lnTo>
                <a:lnTo>
                  <a:pt x="129413" y="146075"/>
                </a:lnTo>
                <a:lnTo>
                  <a:pt x="98691" y="146075"/>
                </a:lnTo>
                <a:lnTo>
                  <a:pt x="66776" y="159270"/>
                </a:lnTo>
                <a:lnTo>
                  <a:pt x="66776" y="193941"/>
                </a:lnTo>
                <a:lnTo>
                  <a:pt x="35458" y="207137"/>
                </a:lnTo>
                <a:close/>
              </a:path>
              <a:path w="161925" h="207645">
                <a:moveTo>
                  <a:pt x="98691" y="207137"/>
                </a:moveTo>
                <a:lnTo>
                  <a:pt x="98691" y="146075"/>
                </a:lnTo>
                <a:lnTo>
                  <a:pt x="129413" y="146075"/>
                </a:lnTo>
                <a:lnTo>
                  <a:pt x="129413" y="193116"/>
                </a:lnTo>
                <a:lnTo>
                  <a:pt x="98691" y="207137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5" name="object 163"/>
          <p:cNvSpPr/>
          <p:nvPr/>
        </p:nvSpPr>
        <p:spPr>
          <a:xfrm>
            <a:off x="8722283" y="4355922"/>
            <a:ext cx="34925" cy="99695"/>
          </a:xfrm>
          <a:custGeom>
            <a:avLst/>
            <a:gdLst/>
            <a:ahLst/>
            <a:cxnLst/>
            <a:rect l="l" t="t" r="r" b="b"/>
            <a:pathLst>
              <a:path w="34925" h="99695">
                <a:moveTo>
                  <a:pt x="34340" y="99199"/>
                </a:moveTo>
                <a:lnTo>
                  <a:pt x="0" y="71323"/>
                </a:lnTo>
                <a:lnTo>
                  <a:pt x="0" y="0"/>
                </a:lnTo>
                <a:lnTo>
                  <a:pt x="34340" y="28689"/>
                </a:lnTo>
                <a:lnTo>
                  <a:pt x="34340" y="99199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6" name="object 164"/>
          <p:cNvSpPr/>
          <p:nvPr/>
        </p:nvSpPr>
        <p:spPr>
          <a:xfrm>
            <a:off x="8722283" y="4286072"/>
            <a:ext cx="196850" cy="97790"/>
          </a:xfrm>
          <a:custGeom>
            <a:avLst/>
            <a:gdLst/>
            <a:ahLst/>
            <a:cxnLst/>
            <a:rect l="l" t="t" r="r" b="b"/>
            <a:pathLst>
              <a:path w="196850" h="97789">
                <a:moveTo>
                  <a:pt x="34874" y="97612"/>
                </a:moveTo>
                <a:lnTo>
                  <a:pt x="0" y="68897"/>
                </a:lnTo>
                <a:lnTo>
                  <a:pt x="161378" y="0"/>
                </a:lnTo>
                <a:lnTo>
                  <a:pt x="196253" y="28714"/>
                </a:lnTo>
                <a:lnTo>
                  <a:pt x="34874" y="9761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7" name="object 165"/>
          <p:cNvSpPr/>
          <p:nvPr/>
        </p:nvSpPr>
        <p:spPr>
          <a:xfrm>
            <a:off x="8965171" y="4324172"/>
            <a:ext cx="161925" cy="306070"/>
          </a:xfrm>
          <a:custGeom>
            <a:avLst/>
            <a:gdLst/>
            <a:ahLst/>
            <a:cxnLst/>
            <a:rect l="l" t="t" r="r" b="b"/>
            <a:pathLst>
              <a:path w="161925" h="306070">
                <a:moveTo>
                  <a:pt x="0" y="305562"/>
                </a:moveTo>
                <a:lnTo>
                  <a:pt x="0" y="59461"/>
                </a:lnTo>
                <a:lnTo>
                  <a:pt x="161328" y="0"/>
                </a:lnTo>
                <a:lnTo>
                  <a:pt x="161328" y="246100"/>
                </a:lnTo>
                <a:lnTo>
                  <a:pt x="0" y="305562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8" name="object 166"/>
          <p:cNvSpPr/>
          <p:nvPr/>
        </p:nvSpPr>
        <p:spPr>
          <a:xfrm>
            <a:off x="8930246" y="4355922"/>
            <a:ext cx="36195" cy="274320"/>
          </a:xfrm>
          <a:custGeom>
            <a:avLst/>
            <a:gdLst/>
            <a:ahLst/>
            <a:cxnLst/>
            <a:rect l="l" t="t" r="r" b="b"/>
            <a:pathLst>
              <a:path w="36195" h="274320">
                <a:moveTo>
                  <a:pt x="35902" y="273812"/>
                </a:moveTo>
                <a:lnTo>
                  <a:pt x="0" y="245770"/>
                </a:lnTo>
                <a:lnTo>
                  <a:pt x="0" y="0"/>
                </a:lnTo>
                <a:lnTo>
                  <a:pt x="35902" y="28041"/>
                </a:lnTo>
                <a:lnTo>
                  <a:pt x="35902" y="273812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59" name="object 167"/>
          <p:cNvSpPr/>
          <p:nvPr/>
        </p:nvSpPr>
        <p:spPr>
          <a:xfrm>
            <a:off x="8930246" y="4297184"/>
            <a:ext cx="196850" cy="86995"/>
          </a:xfrm>
          <a:custGeom>
            <a:avLst/>
            <a:gdLst/>
            <a:ahLst/>
            <a:cxnLst/>
            <a:rect l="l" t="t" r="r" b="b"/>
            <a:pathLst>
              <a:path w="196850" h="86995">
                <a:moveTo>
                  <a:pt x="35191" y="86499"/>
                </a:moveTo>
                <a:lnTo>
                  <a:pt x="0" y="58750"/>
                </a:lnTo>
                <a:lnTo>
                  <a:pt x="161658" y="0"/>
                </a:lnTo>
                <a:lnTo>
                  <a:pt x="196253" y="27749"/>
                </a:lnTo>
                <a:lnTo>
                  <a:pt x="35191" y="86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0" name="object 168"/>
          <p:cNvSpPr/>
          <p:nvPr/>
        </p:nvSpPr>
        <p:spPr>
          <a:xfrm>
            <a:off x="8985808" y="4146372"/>
            <a:ext cx="36195" cy="205740"/>
          </a:xfrm>
          <a:custGeom>
            <a:avLst/>
            <a:gdLst/>
            <a:ahLst/>
            <a:cxnLst/>
            <a:rect l="l" t="t" r="r" b="b"/>
            <a:pathLst>
              <a:path w="36195" h="205739">
                <a:moveTo>
                  <a:pt x="10604" y="205549"/>
                </a:moveTo>
                <a:lnTo>
                  <a:pt x="0" y="80581"/>
                </a:lnTo>
                <a:lnTo>
                  <a:pt x="10604" y="8229"/>
                </a:lnTo>
                <a:lnTo>
                  <a:pt x="35915" y="0"/>
                </a:lnTo>
                <a:lnTo>
                  <a:pt x="35915" y="196507"/>
                </a:lnTo>
                <a:lnTo>
                  <a:pt x="10604" y="205549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1" name="object 169"/>
          <p:cNvSpPr/>
          <p:nvPr/>
        </p:nvSpPr>
        <p:spPr>
          <a:xfrm>
            <a:off x="8976283" y="4095572"/>
            <a:ext cx="88900" cy="288290"/>
          </a:xfrm>
          <a:custGeom>
            <a:avLst/>
            <a:gdLst/>
            <a:ahLst/>
            <a:cxnLst/>
            <a:rect l="l" t="t" r="r" b="b"/>
            <a:pathLst>
              <a:path w="88900" h="288289">
                <a:moveTo>
                  <a:pt x="20015" y="257556"/>
                </a:moveTo>
                <a:lnTo>
                  <a:pt x="0" y="184086"/>
                </a:lnTo>
                <a:lnTo>
                  <a:pt x="0" y="0"/>
                </a:lnTo>
                <a:lnTo>
                  <a:pt x="50038" y="26415"/>
                </a:lnTo>
                <a:lnTo>
                  <a:pt x="75183" y="60261"/>
                </a:lnTo>
                <a:lnTo>
                  <a:pt x="20015" y="60261"/>
                </a:lnTo>
                <a:lnTo>
                  <a:pt x="20015" y="257556"/>
                </a:lnTo>
                <a:close/>
              </a:path>
              <a:path w="88900" h="288289">
                <a:moveTo>
                  <a:pt x="57696" y="288099"/>
                </a:moveTo>
                <a:lnTo>
                  <a:pt x="57696" y="91630"/>
                </a:lnTo>
                <a:lnTo>
                  <a:pt x="20015" y="60261"/>
                </a:lnTo>
                <a:lnTo>
                  <a:pt x="75183" y="60261"/>
                </a:lnTo>
                <a:lnTo>
                  <a:pt x="79476" y="66039"/>
                </a:lnTo>
                <a:lnTo>
                  <a:pt x="88303" y="154368"/>
                </a:lnTo>
                <a:lnTo>
                  <a:pt x="79476" y="248475"/>
                </a:lnTo>
                <a:lnTo>
                  <a:pt x="57696" y="288099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2" name="object 170"/>
          <p:cNvSpPr/>
          <p:nvPr/>
        </p:nvSpPr>
        <p:spPr>
          <a:xfrm>
            <a:off x="8930246" y="4319409"/>
            <a:ext cx="99695" cy="64769"/>
          </a:xfrm>
          <a:custGeom>
            <a:avLst/>
            <a:gdLst/>
            <a:ahLst/>
            <a:cxnLst/>
            <a:rect l="l" t="t" r="r" b="b"/>
            <a:pathLst>
              <a:path w="99695" h="64770">
                <a:moveTo>
                  <a:pt x="35331" y="64262"/>
                </a:moveTo>
                <a:lnTo>
                  <a:pt x="0" y="36258"/>
                </a:lnTo>
                <a:lnTo>
                  <a:pt x="98818" y="0"/>
                </a:lnTo>
                <a:lnTo>
                  <a:pt x="99415" y="40373"/>
                </a:lnTo>
                <a:lnTo>
                  <a:pt x="35331" y="6426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3" name="object 171"/>
          <p:cNvSpPr/>
          <p:nvPr/>
        </p:nvSpPr>
        <p:spPr>
          <a:xfrm>
            <a:off x="8793721" y="4216222"/>
            <a:ext cx="36195" cy="207645"/>
          </a:xfrm>
          <a:custGeom>
            <a:avLst/>
            <a:gdLst/>
            <a:ahLst/>
            <a:cxnLst/>
            <a:rect l="l" t="t" r="r" b="b"/>
            <a:pathLst>
              <a:path w="36195" h="207645">
                <a:moveTo>
                  <a:pt x="10172" y="207137"/>
                </a:moveTo>
                <a:lnTo>
                  <a:pt x="0" y="75399"/>
                </a:lnTo>
                <a:lnTo>
                  <a:pt x="10172" y="8293"/>
                </a:lnTo>
                <a:lnTo>
                  <a:pt x="35915" y="0"/>
                </a:lnTo>
                <a:lnTo>
                  <a:pt x="35915" y="198018"/>
                </a:lnTo>
                <a:lnTo>
                  <a:pt x="10172" y="207137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4" name="object 172"/>
          <p:cNvSpPr/>
          <p:nvPr/>
        </p:nvSpPr>
        <p:spPr>
          <a:xfrm>
            <a:off x="8784196" y="4165422"/>
            <a:ext cx="90170" cy="288290"/>
          </a:xfrm>
          <a:custGeom>
            <a:avLst/>
            <a:gdLst/>
            <a:ahLst/>
            <a:cxnLst/>
            <a:rect l="l" t="t" r="r" b="b"/>
            <a:pathLst>
              <a:path w="90170" h="288289">
                <a:moveTo>
                  <a:pt x="20243" y="257556"/>
                </a:moveTo>
                <a:lnTo>
                  <a:pt x="0" y="184086"/>
                </a:lnTo>
                <a:lnTo>
                  <a:pt x="0" y="0"/>
                </a:lnTo>
                <a:lnTo>
                  <a:pt x="51193" y="28067"/>
                </a:lnTo>
                <a:lnTo>
                  <a:pt x="75926" y="60261"/>
                </a:lnTo>
                <a:lnTo>
                  <a:pt x="20243" y="60261"/>
                </a:lnTo>
                <a:lnTo>
                  <a:pt x="20243" y="257556"/>
                </a:lnTo>
                <a:close/>
              </a:path>
              <a:path w="90170" h="288289">
                <a:moveTo>
                  <a:pt x="58343" y="288099"/>
                </a:moveTo>
                <a:lnTo>
                  <a:pt x="58343" y="91630"/>
                </a:lnTo>
                <a:lnTo>
                  <a:pt x="20243" y="60261"/>
                </a:lnTo>
                <a:lnTo>
                  <a:pt x="75926" y="60261"/>
                </a:lnTo>
                <a:lnTo>
                  <a:pt x="80365" y="66039"/>
                </a:lnTo>
                <a:lnTo>
                  <a:pt x="89890" y="156845"/>
                </a:lnTo>
                <a:lnTo>
                  <a:pt x="80365" y="248475"/>
                </a:lnTo>
                <a:lnTo>
                  <a:pt x="58343" y="288099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5" name="object 173"/>
          <p:cNvSpPr/>
          <p:nvPr/>
        </p:nvSpPr>
        <p:spPr>
          <a:xfrm>
            <a:off x="8782608" y="4347984"/>
            <a:ext cx="57150" cy="126364"/>
          </a:xfrm>
          <a:custGeom>
            <a:avLst/>
            <a:gdLst/>
            <a:ahLst/>
            <a:cxnLst/>
            <a:rect l="l" t="t" r="r" b="b"/>
            <a:pathLst>
              <a:path w="57150" h="126364">
                <a:moveTo>
                  <a:pt x="41071" y="126174"/>
                </a:moveTo>
                <a:lnTo>
                  <a:pt x="0" y="24904"/>
                </a:lnTo>
                <a:lnTo>
                  <a:pt x="21424" y="0"/>
                </a:lnTo>
                <a:lnTo>
                  <a:pt x="55359" y="838"/>
                </a:lnTo>
                <a:lnTo>
                  <a:pt x="56553" y="119532"/>
                </a:lnTo>
                <a:lnTo>
                  <a:pt x="41071" y="126174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6" name="object 174"/>
          <p:cNvSpPr/>
          <p:nvPr/>
        </p:nvSpPr>
        <p:spPr>
          <a:xfrm>
            <a:off x="8647671" y="4581347"/>
            <a:ext cx="34925" cy="110489"/>
          </a:xfrm>
          <a:custGeom>
            <a:avLst/>
            <a:gdLst/>
            <a:ahLst/>
            <a:cxnLst/>
            <a:rect l="l" t="t" r="r" b="b"/>
            <a:pathLst>
              <a:path w="34925" h="110489">
                <a:moveTo>
                  <a:pt x="34353" y="110286"/>
                </a:moveTo>
                <a:lnTo>
                  <a:pt x="0" y="81889"/>
                </a:lnTo>
                <a:lnTo>
                  <a:pt x="0" y="0"/>
                </a:lnTo>
                <a:lnTo>
                  <a:pt x="34353" y="29248"/>
                </a:lnTo>
                <a:lnTo>
                  <a:pt x="34353" y="110286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7" name="object 175"/>
          <p:cNvSpPr/>
          <p:nvPr/>
        </p:nvSpPr>
        <p:spPr>
          <a:xfrm>
            <a:off x="8615921" y="4662309"/>
            <a:ext cx="66675" cy="53340"/>
          </a:xfrm>
          <a:custGeom>
            <a:avLst/>
            <a:gdLst/>
            <a:ahLst/>
            <a:cxnLst/>
            <a:rect l="l" t="t" r="r" b="b"/>
            <a:pathLst>
              <a:path w="66675" h="53339">
                <a:moveTo>
                  <a:pt x="62572" y="53162"/>
                </a:moveTo>
                <a:lnTo>
                  <a:pt x="35090" y="39255"/>
                </a:lnTo>
                <a:lnTo>
                  <a:pt x="0" y="10629"/>
                </a:lnTo>
                <a:lnTo>
                  <a:pt x="31000" y="0"/>
                </a:lnTo>
                <a:lnTo>
                  <a:pt x="66090" y="27812"/>
                </a:lnTo>
                <a:lnTo>
                  <a:pt x="62572" y="5316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8" name="object 176"/>
          <p:cNvSpPr/>
          <p:nvPr/>
        </p:nvSpPr>
        <p:spPr>
          <a:xfrm>
            <a:off x="8552421" y="4662309"/>
            <a:ext cx="66675" cy="58419"/>
          </a:xfrm>
          <a:custGeom>
            <a:avLst/>
            <a:gdLst/>
            <a:ahLst/>
            <a:cxnLst/>
            <a:rect l="l" t="t" r="r" b="b"/>
            <a:pathLst>
              <a:path w="66675" h="58420">
                <a:moveTo>
                  <a:pt x="61988" y="57912"/>
                </a:moveTo>
                <a:lnTo>
                  <a:pt x="35090" y="39712"/>
                </a:lnTo>
                <a:lnTo>
                  <a:pt x="0" y="10756"/>
                </a:lnTo>
                <a:lnTo>
                  <a:pt x="31584" y="0"/>
                </a:lnTo>
                <a:lnTo>
                  <a:pt x="66090" y="28130"/>
                </a:lnTo>
                <a:lnTo>
                  <a:pt x="61988" y="5791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69" name="object 177"/>
          <p:cNvSpPr/>
          <p:nvPr/>
        </p:nvSpPr>
        <p:spPr>
          <a:xfrm>
            <a:off x="8584171" y="4625797"/>
            <a:ext cx="34925" cy="62865"/>
          </a:xfrm>
          <a:custGeom>
            <a:avLst/>
            <a:gdLst/>
            <a:ahLst/>
            <a:cxnLst/>
            <a:rect l="l" t="t" r="r" b="b"/>
            <a:pathLst>
              <a:path w="34925" h="62864">
                <a:moveTo>
                  <a:pt x="34353" y="62687"/>
                </a:moveTo>
                <a:lnTo>
                  <a:pt x="0" y="35013"/>
                </a:lnTo>
                <a:lnTo>
                  <a:pt x="0" y="0"/>
                </a:lnTo>
                <a:lnTo>
                  <a:pt x="34353" y="27686"/>
                </a:lnTo>
                <a:lnTo>
                  <a:pt x="34353" y="62687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0" name="object 178"/>
          <p:cNvSpPr/>
          <p:nvPr/>
        </p:nvSpPr>
        <p:spPr>
          <a:xfrm>
            <a:off x="8584171" y="4614684"/>
            <a:ext cx="66675" cy="56515"/>
          </a:xfrm>
          <a:custGeom>
            <a:avLst/>
            <a:gdLst/>
            <a:ahLst/>
            <a:cxnLst/>
            <a:rect l="l" t="t" r="r" b="b"/>
            <a:pathLst>
              <a:path w="66675" h="56514">
                <a:moveTo>
                  <a:pt x="56730" y="56337"/>
                </a:moveTo>
                <a:lnTo>
                  <a:pt x="0" y="11430"/>
                </a:lnTo>
                <a:lnTo>
                  <a:pt x="31000" y="0"/>
                </a:lnTo>
                <a:lnTo>
                  <a:pt x="66090" y="27762"/>
                </a:lnTo>
                <a:lnTo>
                  <a:pt x="56730" y="56337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1" name="object 179"/>
          <p:cNvSpPr/>
          <p:nvPr/>
        </p:nvSpPr>
        <p:spPr>
          <a:xfrm>
            <a:off x="8517496" y="4589284"/>
            <a:ext cx="71120" cy="46990"/>
          </a:xfrm>
          <a:custGeom>
            <a:avLst/>
            <a:gdLst/>
            <a:ahLst/>
            <a:cxnLst/>
            <a:rect l="l" t="t" r="r" b="b"/>
            <a:pathLst>
              <a:path w="71120" h="46989">
                <a:moveTo>
                  <a:pt x="49999" y="46786"/>
                </a:moveTo>
                <a:lnTo>
                  <a:pt x="35712" y="42608"/>
                </a:lnTo>
                <a:lnTo>
                  <a:pt x="0" y="13373"/>
                </a:lnTo>
                <a:lnTo>
                  <a:pt x="35115" y="0"/>
                </a:lnTo>
                <a:lnTo>
                  <a:pt x="70840" y="29248"/>
                </a:lnTo>
                <a:lnTo>
                  <a:pt x="49999" y="46786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2" name="object 180"/>
          <p:cNvSpPr/>
          <p:nvPr/>
        </p:nvSpPr>
        <p:spPr>
          <a:xfrm>
            <a:off x="8517496" y="4601984"/>
            <a:ext cx="45720" cy="182245"/>
          </a:xfrm>
          <a:custGeom>
            <a:avLst/>
            <a:gdLst/>
            <a:ahLst/>
            <a:cxnLst/>
            <a:rect l="l" t="t" r="r" b="b"/>
            <a:pathLst>
              <a:path w="45720" h="182245">
                <a:moveTo>
                  <a:pt x="35407" y="181737"/>
                </a:moveTo>
                <a:lnTo>
                  <a:pt x="0" y="153517"/>
                </a:lnTo>
                <a:lnTo>
                  <a:pt x="0" y="0"/>
                </a:lnTo>
                <a:lnTo>
                  <a:pt x="35407" y="29044"/>
                </a:lnTo>
                <a:lnTo>
                  <a:pt x="45440" y="92938"/>
                </a:lnTo>
                <a:lnTo>
                  <a:pt x="35407" y="181737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3" name="object 181"/>
          <p:cNvSpPr/>
          <p:nvPr/>
        </p:nvSpPr>
        <p:spPr>
          <a:xfrm>
            <a:off x="8647671" y="4568647"/>
            <a:ext cx="66675" cy="50165"/>
          </a:xfrm>
          <a:custGeom>
            <a:avLst/>
            <a:gdLst/>
            <a:ahLst/>
            <a:cxnLst/>
            <a:rect l="l" t="t" r="r" b="b"/>
            <a:pathLst>
              <a:path w="66675" h="50164">
                <a:moveTo>
                  <a:pt x="56819" y="49987"/>
                </a:moveTo>
                <a:lnTo>
                  <a:pt x="34201" y="40970"/>
                </a:lnTo>
                <a:lnTo>
                  <a:pt x="0" y="12293"/>
                </a:lnTo>
                <a:lnTo>
                  <a:pt x="31305" y="0"/>
                </a:lnTo>
                <a:lnTo>
                  <a:pt x="66090" y="27863"/>
                </a:lnTo>
                <a:lnTo>
                  <a:pt x="56819" y="49987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4" name="object 182"/>
          <p:cNvSpPr/>
          <p:nvPr/>
        </p:nvSpPr>
        <p:spPr>
          <a:xfrm>
            <a:off x="8552421" y="4597222"/>
            <a:ext cx="161925" cy="188595"/>
          </a:xfrm>
          <a:custGeom>
            <a:avLst/>
            <a:gdLst/>
            <a:ahLst/>
            <a:cxnLst/>
            <a:rect l="l" t="t" r="r" b="b"/>
            <a:pathLst>
              <a:path w="161925" h="188595">
                <a:moveTo>
                  <a:pt x="161328" y="104406"/>
                </a:moveTo>
                <a:lnTo>
                  <a:pt x="98094" y="104406"/>
                </a:lnTo>
                <a:lnTo>
                  <a:pt x="129413" y="92798"/>
                </a:lnTo>
                <a:lnTo>
                  <a:pt x="129413" y="12433"/>
                </a:lnTo>
                <a:lnTo>
                  <a:pt x="161328" y="0"/>
                </a:lnTo>
                <a:lnTo>
                  <a:pt x="161328" y="104406"/>
                </a:lnTo>
                <a:close/>
              </a:path>
              <a:path w="161925" h="188595">
                <a:moveTo>
                  <a:pt x="0" y="188087"/>
                </a:moveTo>
                <a:lnTo>
                  <a:pt x="0" y="33972"/>
                </a:lnTo>
                <a:lnTo>
                  <a:pt x="35458" y="20713"/>
                </a:lnTo>
                <a:lnTo>
                  <a:pt x="35458" y="104406"/>
                </a:lnTo>
                <a:lnTo>
                  <a:pt x="161328" y="104406"/>
                </a:lnTo>
                <a:lnTo>
                  <a:pt x="161328" y="127596"/>
                </a:lnTo>
                <a:lnTo>
                  <a:pt x="0" y="188087"/>
                </a:lnTo>
                <a:close/>
              </a:path>
              <a:path w="161925" h="188595">
                <a:moveTo>
                  <a:pt x="98094" y="104406"/>
                </a:moveTo>
                <a:lnTo>
                  <a:pt x="35458" y="104406"/>
                </a:lnTo>
                <a:lnTo>
                  <a:pt x="66179" y="92798"/>
                </a:lnTo>
                <a:lnTo>
                  <a:pt x="66179" y="57175"/>
                </a:lnTo>
                <a:lnTo>
                  <a:pt x="98094" y="44742"/>
                </a:lnTo>
                <a:lnTo>
                  <a:pt x="98094" y="10440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5" name="object 183"/>
          <p:cNvSpPr/>
          <p:nvPr/>
        </p:nvSpPr>
        <p:spPr>
          <a:xfrm>
            <a:off x="8722283" y="4306709"/>
            <a:ext cx="114300" cy="77470"/>
          </a:xfrm>
          <a:custGeom>
            <a:avLst/>
            <a:gdLst/>
            <a:ahLst/>
            <a:cxnLst/>
            <a:rect l="l" t="t" r="r" b="b"/>
            <a:pathLst>
              <a:path w="114300" h="77470">
                <a:moveTo>
                  <a:pt x="34759" y="76974"/>
                </a:moveTo>
                <a:lnTo>
                  <a:pt x="0" y="48310"/>
                </a:lnTo>
                <a:lnTo>
                  <a:pt x="113118" y="0"/>
                </a:lnTo>
                <a:lnTo>
                  <a:pt x="113703" y="43395"/>
                </a:lnTo>
                <a:lnTo>
                  <a:pt x="34759" y="76974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6" name="object 184"/>
          <p:cNvSpPr/>
          <p:nvPr/>
        </p:nvSpPr>
        <p:spPr>
          <a:xfrm>
            <a:off x="8579408" y="4301947"/>
            <a:ext cx="33020" cy="205740"/>
          </a:xfrm>
          <a:custGeom>
            <a:avLst/>
            <a:gdLst/>
            <a:ahLst/>
            <a:cxnLst/>
            <a:rect l="l" t="t" r="r" b="b"/>
            <a:pathLst>
              <a:path w="33020" h="205739">
                <a:moveTo>
                  <a:pt x="7607" y="205549"/>
                </a:moveTo>
                <a:lnTo>
                  <a:pt x="0" y="92087"/>
                </a:lnTo>
                <a:lnTo>
                  <a:pt x="7607" y="8229"/>
                </a:lnTo>
                <a:lnTo>
                  <a:pt x="32753" y="0"/>
                </a:lnTo>
                <a:lnTo>
                  <a:pt x="32753" y="196507"/>
                </a:lnTo>
                <a:lnTo>
                  <a:pt x="7607" y="205549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7" name="object 185"/>
          <p:cNvSpPr/>
          <p:nvPr/>
        </p:nvSpPr>
        <p:spPr>
          <a:xfrm>
            <a:off x="8566708" y="4251147"/>
            <a:ext cx="88900" cy="287020"/>
          </a:xfrm>
          <a:custGeom>
            <a:avLst/>
            <a:gdLst/>
            <a:ahLst/>
            <a:cxnLst/>
            <a:rect l="l" t="t" r="r" b="b"/>
            <a:pathLst>
              <a:path w="88900" h="287020">
                <a:moveTo>
                  <a:pt x="20142" y="256146"/>
                </a:moveTo>
                <a:lnTo>
                  <a:pt x="0" y="183083"/>
                </a:lnTo>
                <a:lnTo>
                  <a:pt x="0" y="0"/>
                </a:lnTo>
                <a:lnTo>
                  <a:pt x="50965" y="23812"/>
                </a:lnTo>
                <a:lnTo>
                  <a:pt x="76019" y="59931"/>
                </a:lnTo>
                <a:lnTo>
                  <a:pt x="20142" y="59931"/>
                </a:lnTo>
                <a:lnTo>
                  <a:pt x="20142" y="256146"/>
                </a:lnTo>
                <a:close/>
              </a:path>
              <a:path w="88900" h="287020">
                <a:moveTo>
                  <a:pt x="58077" y="286524"/>
                </a:moveTo>
                <a:lnTo>
                  <a:pt x="58077" y="91135"/>
                </a:lnTo>
                <a:lnTo>
                  <a:pt x="20142" y="59931"/>
                </a:lnTo>
                <a:lnTo>
                  <a:pt x="76019" y="59931"/>
                </a:lnTo>
                <a:lnTo>
                  <a:pt x="80010" y="65684"/>
                </a:lnTo>
                <a:lnTo>
                  <a:pt x="88303" y="142024"/>
                </a:lnTo>
                <a:lnTo>
                  <a:pt x="80010" y="247116"/>
                </a:lnTo>
                <a:lnTo>
                  <a:pt x="58077" y="286524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8" name="object 186"/>
          <p:cNvSpPr/>
          <p:nvPr/>
        </p:nvSpPr>
        <p:spPr>
          <a:xfrm>
            <a:off x="8623858" y="448927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399"/>
                </a:moveTo>
                <a:lnTo>
                  <a:pt x="23088" y="8204"/>
                </a:lnTo>
                <a:lnTo>
                  <a:pt x="48602" y="0"/>
                </a:lnTo>
                <a:lnTo>
                  <a:pt x="26123" y="39370"/>
                </a:lnTo>
                <a:lnTo>
                  <a:pt x="0" y="4839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79" name="object 187"/>
          <p:cNvSpPr/>
          <p:nvPr/>
        </p:nvSpPr>
        <p:spPr>
          <a:xfrm>
            <a:off x="8647671" y="4305122"/>
            <a:ext cx="25400" cy="193040"/>
          </a:xfrm>
          <a:custGeom>
            <a:avLst/>
            <a:gdLst/>
            <a:ahLst/>
            <a:cxnLst/>
            <a:rect l="l" t="t" r="r" b="b"/>
            <a:pathLst>
              <a:path w="25400" h="193039">
                <a:moveTo>
                  <a:pt x="0" y="192849"/>
                </a:moveTo>
                <a:lnTo>
                  <a:pt x="0" y="9067"/>
                </a:lnTo>
                <a:lnTo>
                  <a:pt x="24803" y="0"/>
                </a:lnTo>
                <a:lnTo>
                  <a:pt x="24803" y="184607"/>
                </a:lnTo>
                <a:lnTo>
                  <a:pt x="0" y="192849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80" name="object 188"/>
          <p:cNvSpPr/>
          <p:nvPr/>
        </p:nvSpPr>
        <p:spPr>
          <a:xfrm>
            <a:off x="8566708" y="4240034"/>
            <a:ext cx="106045" cy="75565"/>
          </a:xfrm>
          <a:custGeom>
            <a:avLst/>
            <a:gdLst/>
            <a:ahLst/>
            <a:cxnLst/>
            <a:rect l="l" t="t" r="r" b="b"/>
            <a:pathLst>
              <a:path w="106045" h="75564">
                <a:moveTo>
                  <a:pt x="79476" y="75374"/>
                </a:moveTo>
                <a:lnTo>
                  <a:pt x="0" y="9118"/>
                </a:lnTo>
                <a:lnTo>
                  <a:pt x="23901" y="0"/>
                </a:lnTo>
                <a:lnTo>
                  <a:pt x="105765" y="66268"/>
                </a:lnTo>
                <a:lnTo>
                  <a:pt x="79476" y="753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81" name="object 189"/>
          <p:cNvSpPr/>
          <p:nvPr/>
        </p:nvSpPr>
        <p:spPr>
          <a:xfrm>
            <a:off x="8784196" y="4155897"/>
            <a:ext cx="104775" cy="75565"/>
          </a:xfrm>
          <a:custGeom>
            <a:avLst/>
            <a:gdLst/>
            <a:ahLst/>
            <a:cxnLst/>
            <a:rect l="l" t="t" r="r" b="b"/>
            <a:pathLst>
              <a:path w="104775" h="75564">
                <a:moveTo>
                  <a:pt x="78282" y="75374"/>
                </a:moveTo>
                <a:lnTo>
                  <a:pt x="0" y="9118"/>
                </a:lnTo>
                <a:lnTo>
                  <a:pt x="24129" y="0"/>
                </a:lnTo>
                <a:lnTo>
                  <a:pt x="104178" y="66268"/>
                </a:lnTo>
                <a:lnTo>
                  <a:pt x="78282" y="753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82" name="object 190"/>
          <p:cNvSpPr/>
          <p:nvPr/>
        </p:nvSpPr>
        <p:spPr>
          <a:xfrm>
            <a:off x="8863571" y="4219397"/>
            <a:ext cx="25400" cy="193040"/>
          </a:xfrm>
          <a:custGeom>
            <a:avLst/>
            <a:gdLst/>
            <a:ahLst/>
            <a:cxnLst/>
            <a:rect l="l" t="t" r="r" b="b"/>
            <a:pathLst>
              <a:path w="25400" h="193039">
                <a:moveTo>
                  <a:pt x="0" y="192849"/>
                </a:moveTo>
                <a:lnTo>
                  <a:pt x="0" y="9067"/>
                </a:lnTo>
                <a:lnTo>
                  <a:pt x="24803" y="0"/>
                </a:lnTo>
                <a:lnTo>
                  <a:pt x="24803" y="184607"/>
                </a:lnTo>
                <a:lnTo>
                  <a:pt x="0" y="192849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83" name="object 191"/>
          <p:cNvSpPr/>
          <p:nvPr/>
        </p:nvSpPr>
        <p:spPr>
          <a:xfrm>
            <a:off x="8842933" y="4405134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0" y="48399"/>
                </a:moveTo>
                <a:lnTo>
                  <a:pt x="22021" y="8204"/>
                </a:lnTo>
                <a:lnTo>
                  <a:pt x="47028" y="0"/>
                </a:lnTo>
                <a:lnTo>
                  <a:pt x="25006" y="39370"/>
                </a:lnTo>
                <a:lnTo>
                  <a:pt x="0" y="4839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84" name="object 192"/>
          <p:cNvSpPr/>
          <p:nvPr/>
        </p:nvSpPr>
        <p:spPr>
          <a:xfrm>
            <a:off x="9033433" y="4333697"/>
            <a:ext cx="47625" cy="50165"/>
          </a:xfrm>
          <a:custGeom>
            <a:avLst/>
            <a:gdLst/>
            <a:ahLst/>
            <a:cxnLst/>
            <a:rect l="l" t="t" r="r" b="b"/>
            <a:pathLst>
              <a:path w="47625" h="50164">
                <a:moveTo>
                  <a:pt x="0" y="49961"/>
                </a:moveTo>
                <a:lnTo>
                  <a:pt x="22339" y="8470"/>
                </a:lnTo>
                <a:lnTo>
                  <a:pt x="47028" y="0"/>
                </a:lnTo>
                <a:lnTo>
                  <a:pt x="24688" y="40639"/>
                </a:lnTo>
                <a:lnTo>
                  <a:pt x="0" y="49961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85" name="object 193"/>
          <p:cNvSpPr/>
          <p:nvPr/>
        </p:nvSpPr>
        <p:spPr>
          <a:xfrm>
            <a:off x="9055658" y="4151134"/>
            <a:ext cx="25400" cy="191770"/>
          </a:xfrm>
          <a:custGeom>
            <a:avLst/>
            <a:gdLst/>
            <a:ahLst/>
            <a:cxnLst/>
            <a:rect l="l" t="t" r="r" b="b"/>
            <a:pathLst>
              <a:path w="25400" h="191770">
                <a:moveTo>
                  <a:pt x="0" y="191274"/>
                </a:moveTo>
                <a:lnTo>
                  <a:pt x="0" y="8216"/>
                </a:lnTo>
                <a:lnTo>
                  <a:pt x="24803" y="0"/>
                </a:lnTo>
                <a:lnTo>
                  <a:pt x="24803" y="183057"/>
                </a:lnTo>
                <a:lnTo>
                  <a:pt x="0" y="191274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86" name="object 194"/>
          <p:cNvSpPr/>
          <p:nvPr/>
        </p:nvSpPr>
        <p:spPr>
          <a:xfrm>
            <a:off x="8976283" y="4086047"/>
            <a:ext cx="104775" cy="75565"/>
          </a:xfrm>
          <a:custGeom>
            <a:avLst/>
            <a:gdLst/>
            <a:ahLst/>
            <a:cxnLst/>
            <a:rect l="l" t="t" r="r" b="b"/>
            <a:pathLst>
              <a:path w="104775" h="75564">
                <a:moveTo>
                  <a:pt x="78282" y="75374"/>
                </a:moveTo>
                <a:lnTo>
                  <a:pt x="0" y="9118"/>
                </a:lnTo>
                <a:lnTo>
                  <a:pt x="23545" y="0"/>
                </a:lnTo>
                <a:lnTo>
                  <a:pt x="104178" y="66268"/>
                </a:lnTo>
                <a:lnTo>
                  <a:pt x="78282" y="753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787" name="object 195"/>
          <p:cNvSpPr txBox="1"/>
          <p:nvPr/>
        </p:nvSpPr>
        <p:spPr>
          <a:xfrm>
            <a:off x="8492096" y="4841062"/>
            <a:ext cx="636905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电子科</a:t>
            </a:r>
            <a:r>
              <a:rPr sz="1200" b="1" spc="-5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8788" name="object 196"/>
          <p:cNvSpPr/>
          <p:nvPr/>
        </p:nvSpPr>
        <p:spPr>
          <a:xfrm>
            <a:off x="458723" y="4061459"/>
            <a:ext cx="5216652" cy="22890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16"/>
          <p:cNvSpPr txBox="1"/>
          <p:nvPr/>
        </p:nvSpPr>
        <p:spPr>
          <a:xfrm>
            <a:off x="6095923" y="4842014"/>
            <a:ext cx="63690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军工</a:t>
            </a:r>
            <a:r>
              <a:rPr sz="1200" b="1" dirty="0">
                <a:solidFill>
                  <a:srgbClr val="BEBEBE"/>
                </a:solidFill>
                <a:latin typeface="黑体" panose="02010609060101010101" charset="-122"/>
                <a:cs typeface="黑体" panose="02010609060101010101" charset="-122"/>
              </a:rPr>
              <a:t>行业</a:t>
            </a:r>
            <a:endParaRPr lang="zh-CN"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0647921" y="5344934"/>
            <a:ext cx="456565" cy="144145"/>
          </a:xfrm>
          <a:custGeom>
            <a:avLst/>
            <a:gdLst/>
            <a:ahLst/>
            <a:cxnLst/>
            <a:rect l="l" t="t" r="r" b="b"/>
            <a:pathLst>
              <a:path w="456565" h="144145">
                <a:moveTo>
                  <a:pt x="157086" y="143738"/>
                </a:moveTo>
                <a:lnTo>
                  <a:pt x="0" y="58800"/>
                </a:lnTo>
                <a:lnTo>
                  <a:pt x="272834" y="0"/>
                </a:lnTo>
                <a:lnTo>
                  <a:pt x="456374" y="76949"/>
                </a:lnTo>
                <a:lnTo>
                  <a:pt x="157086" y="143738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/>
          <a:p/>
        </p:txBody>
      </p:sp>
      <p:sp>
        <p:nvSpPr>
          <p:cNvPr id="100" name="object 100"/>
          <p:cNvSpPr/>
          <p:nvPr/>
        </p:nvSpPr>
        <p:spPr>
          <a:xfrm>
            <a:off x="10808258" y="5422722"/>
            <a:ext cx="299720" cy="618490"/>
          </a:xfrm>
          <a:custGeom>
            <a:avLst/>
            <a:gdLst/>
            <a:ahLst/>
            <a:cxnLst/>
            <a:rect l="l" t="t" r="r" b="b"/>
            <a:pathLst>
              <a:path w="299720" h="618489">
                <a:moveTo>
                  <a:pt x="0" y="618401"/>
                </a:moveTo>
                <a:lnTo>
                  <a:pt x="0" y="65405"/>
                </a:lnTo>
                <a:lnTo>
                  <a:pt x="299212" y="0"/>
                </a:lnTo>
                <a:lnTo>
                  <a:pt x="299212" y="547916"/>
                </a:lnTo>
                <a:lnTo>
                  <a:pt x="0" y="618401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p/>
        </p:txBody>
      </p:sp>
      <p:sp>
        <p:nvSpPr>
          <p:cNvPr id="101" name="object 101"/>
          <p:cNvSpPr/>
          <p:nvPr/>
        </p:nvSpPr>
        <p:spPr>
          <a:xfrm>
            <a:off x="10828896" y="5498922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033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02" name="object 102"/>
          <p:cNvSpPr/>
          <p:nvPr/>
        </p:nvSpPr>
        <p:spPr>
          <a:xfrm>
            <a:off x="10897158" y="5483047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033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03" name="object 103"/>
          <p:cNvSpPr/>
          <p:nvPr/>
        </p:nvSpPr>
        <p:spPr>
          <a:xfrm>
            <a:off x="10965421" y="5467172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99" y="0"/>
                </a:lnTo>
                <a:lnTo>
                  <a:pt x="48399" y="47091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04" name="object 104"/>
          <p:cNvSpPr/>
          <p:nvPr/>
        </p:nvSpPr>
        <p:spPr>
          <a:xfrm>
            <a:off x="11033683" y="5451297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87" y="0"/>
                </a:lnTo>
                <a:lnTo>
                  <a:pt x="48387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05" name="object 105"/>
          <p:cNvSpPr/>
          <p:nvPr/>
        </p:nvSpPr>
        <p:spPr>
          <a:xfrm>
            <a:off x="10828896" y="5578297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033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06" name="object 106"/>
          <p:cNvSpPr/>
          <p:nvPr/>
        </p:nvSpPr>
        <p:spPr>
          <a:xfrm>
            <a:off x="10897158" y="5562422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744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07" name="object 107"/>
          <p:cNvSpPr/>
          <p:nvPr/>
        </p:nvSpPr>
        <p:spPr>
          <a:xfrm>
            <a:off x="10965421" y="5546547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99" y="0"/>
                </a:lnTo>
                <a:lnTo>
                  <a:pt x="48399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08" name="object 108"/>
          <p:cNvSpPr/>
          <p:nvPr/>
        </p:nvSpPr>
        <p:spPr>
          <a:xfrm>
            <a:off x="11033683" y="5530672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87" y="0"/>
                </a:lnTo>
                <a:lnTo>
                  <a:pt x="48387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09" name="object 109"/>
          <p:cNvSpPr/>
          <p:nvPr/>
        </p:nvSpPr>
        <p:spPr>
          <a:xfrm>
            <a:off x="10828896" y="5657672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033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0" name="object 110"/>
          <p:cNvSpPr/>
          <p:nvPr/>
        </p:nvSpPr>
        <p:spPr>
          <a:xfrm>
            <a:off x="10897158" y="5641797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744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1" name="object 111"/>
          <p:cNvSpPr/>
          <p:nvPr/>
        </p:nvSpPr>
        <p:spPr>
          <a:xfrm>
            <a:off x="10965421" y="5625922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601"/>
                </a:moveTo>
                <a:lnTo>
                  <a:pt x="0" y="10172"/>
                </a:lnTo>
                <a:lnTo>
                  <a:pt x="48399" y="0"/>
                </a:lnTo>
                <a:lnTo>
                  <a:pt x="48399" y="47967"/>
                </a:lnTo>
                <a:lnTo>
                  <a:pt x="0" y="596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2" name="object 112"/>
          <p:cNvSpPr/>
          <p:nvPr/>
        </p:nvSpPr>
        <p:spPr>
          <a:xfrm>
            <a:off x="11033683" y="5610047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87" y="0"/>
                </a:lnTo>
                <a:lnTo>
                  <a:pt x="48387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3" name="object 113"/>
          <p:cNvSpPr/>
          <p:nvPr/>
        </p:nvSpPr>
        <p:spPr>
          <a:xfrm>
            <a:off x="10828896" y="5737047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033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4" name="object 114"/>
          <p:cNvSpPr/>
          <p:nvPr/>
        </p:nvSpPr>
        <p:spPr>
          <a:xfrm>
            <a:off x="10897158" y="5721172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744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5" name="object 115"/>
          <p:cNvSpPr/>
          <p:nvPr/>
        </p:nvSpPr>
        <p:spPr>
          <a:xfrm>
            <a:off x="10965421" y="5705297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99" y="0"/>
                </a:lnTo>
                <a:lnTo>
                  <a:pt x="48399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6" name="object 116"/>
          <p:cNvSpPr/>
          <p:nvPr/>
        </p:nvSpPr>
        <p:spPr>
          <a:xfrm>
            <a:off x="11033683" y="5689422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87" y="0"/>
                </a:lnTo>
                <a:lnTo>
                  <a:pt x="48387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7" name="object 117"/>
          <p:cNvSpPr/>
          <p:nvPr/>
        </p:nvSpPr>
        <p:spPr>
          <a:xfrm>
            <a:off x="10828896" y="5816422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033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8" name="object 118"/>
          <p:cNvSpPr/>
          <p:nvPr/>
        </p:nvSpPr>
        <p:spPr>
          <a:xfrm>
            <a:off x="10897158" y="5798959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601"/>
                </a:moveTo>
                <a:lnTo>
                  <a:pt x="0" y="10909"/>
                </a:lnTo>
                <a:lnTo>
                  <a:pt x="48387" y="0"/>
                </a:lnTo>
                <a:lnTo>
                  <a:pt x="48387" y="47967"/>
                </a:lnTo>
                <a:lnTo>
                  <a:pt x="0" y="596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19" name="object 119"/>
          <p:cNvSpPr/>
          <p:nvPr/>
        </p:nvSpPr>
        <p:spPr>
          <a:xfrm>
            <a:off x="10965421" y="5784672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99" y="0"/>
                </a:lnTo>
                <a:lnTo>
                  <a:pt x="48399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20" name="object 120"/>
          <p:cNvSpPr/>
          <p:nvPr/>
        </p:nvSpPr>
        <p:spPr>
          <a:xfrm>
            <a:off x="11033683" y="5768797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87" y="0"/>
                </a:lnTo>
                <a:lnTo>
                  <a:pt x="48387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21" name="object 121"/>
          <p:cNvSpPr/>
          <p:nvPr/>
        </p:nvSpPr>
        <p:spPr>
          <a:xfrm>
            <a:off x="10828896" y="5894209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87" y="0"/>
                </a:lnTo>
                <a:lnTo>
                  <a:pt x="48387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22" name="object 122"/>
          <p:cNvSpPr/>
          <p:nvPr/>
        </p:nvSpPr>
        <p:spPr>
          <a:xfrm>
            <a:off x="10897158" y="5879922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5" h="58420">
                <a:moveTo>
                  <a:pt x="0" y="58026"/>
                </a:moveTo>
                <a:lnTo>
                  <a:pt x="0" y="10033"/>
                </a:lnTo>
                <a:lnTo>
                  <a:pt x="48387" y="0"/>
                </a:lnTo>
                <a:lnTo>
                  <a:pt x="48387" y="46558"/>
                </a:lnTo>
                <a:lnTo>
                  <a:pt x="0" y="58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23" name="object 123"/>
          <p:cNvSpPr/>
          <p:nvPr/>
        </p:nvSpPr>
        <p:spPr>
          <a:xfrm>
            <a:off x="10965421" y="5864047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99" y="0"/>
                </a:lnTo>
                <a:lnTo>
                  <a:pt x="48399" y="47091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24" name="object 124"/>
          <p:cNvSpPr/>
          <p:nvPr/>
        </p:nvSpPr>
        <p:spPr>
          <a:xfrm>
            <a:off x="10936846" y="5952947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87" y="0"/>
                </a:lnTo>
                <a:lnTo>
                  <a:pt x="48387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125" name="object 125"/>
          <p:cNvSpPr/>
          <p:nvPr/>
        </p:nvSpPr>
        <p:spPr>
          <a:xfrm>
            <a:off x="11033683" y="5848172"/>
            <a:ext cx="48895" cy="59690"/>
          </a:xfrm>
          <a:custGeom>
            <a:avLst/>
            <a:gdLst/>
            <a:ahLst/>
            <a:cxnLst/>
            <a:rect l="l" t="t" r="r" b="b"/>
            <a:pathLst>
              <a:path w="48895" h="59689">
                <a:moveTo>
                  <a:pt x="0" y="59588"/>
                </a:moveTo>
                <a:lnTo>
                  <a:pt x="0" y="10299"/>
                </a:lnTo>
                <a:lnTo>
                  <a:pt x="48387" y="0"/>
                </a:lnTo>
                <a:lnTo>
                  <a:pt x="48387" y="47815"/>
                </a:lnTo>
                <a:lnTo>
                  <a:pt x="0" y="59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26" name="object 126"/>
          <p:cNvSpPr/>
          <p:nvPr/>
        </p:nvSpPr>
        <p:spPr>
          <a:xfrm>
            <a:off x="10647921" y="5403672"/>
            <a:ext cx="160020" cy="634365"/>
          </a:xfrm>
          <a:custGeom>
            <a:avLst/>
            <a:gdLst/>
            <a:ahLst/>
            <a:cxnLst/>
            <a:rect l="l" t="t" r="r" b="b"/>
            <a:pathLst>
              <a:path w="160020" h="634364">
                <a:moveTo>
                  <a:pt x="159512" y="634276"/>
                </a:moveTo>
                <a:lnTo>
                  <a:pt x="0" y="550087"/>
                </a:lnTo>
                <a:lnTo>
                  <a:pt x="0" y="0"/>
                </a:lnTo>
                <a:lnTo>
                  <a:pt x="159512" y="83464"/>
                </a:lnTo>
                <a:lnTo>
                  <a:pt x="159512" y="634276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p/>
        </p:txBody>
      </p:sp>
      <p:sp>
        <p:nvSpPr>
          <p:cNvPr id="127" name="object 127"/>
          <p:cNvSpPr/>
          <p:nvPr/>
        </p:nvSpPr>
        <p:spPr>
          <a:xfrm>
            <a:off x="10755871" y="5486222"/>
            <a:ext cx="36195" cy="67945"/>
          </a:xfrm>
          <a:custGeom>
            <a:avLst/>
            <a:gdLst/>
            <a:ahLst/>
            <a:cxnLst/>
            <a:rect l="l" t="t" r="r" b="b"/>
            <a:pathLst>
              <a:path w="36195" h="67945">
                <a:moveTo>
                  <a:pt x="35661" y="67538"/>
                </a:moveTo>
                <a:lnTo>
                  <a:pt x="0" y="47929"/>
                </a:lnTo>
                <a:lnTo>
                  <a:pt x="0" y="0"/>
                </a:lnTo>
                <a:lnTo>
                  <a:pt x="35661" y="18884"/>
                </a:lnTo>
                <a:lnTo>
                  <a:pt x="35661" y="67538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28" name="object 128"/>
          <p:cNvSpPr/>
          <p:nvPr/>
        </p:nvSpPr>
        <p:spPr>
          <a:xfrm>
            <a:off x="10708246" y="5460822"/>
            <a:ext cx="34290" cy="66040"/>
          </a:xfrm>
          <a:custGeom>
            <a:avLst/>
            <a:gdLst/>
            <a:ahLst/>
            <a:cxnLst/>
            <a:rect l="l" t="t" r="r" b="b"/>
            <a:pathLst>
              <a:path w="34290" h="66039">
                <a:moveTo>
                  <a:pt x="34086" y="65951"/>
                </a:moveTo>
                <a:lnTo>
                  <a:pt x="0" y="47104"/>
                </a:lnTo>
                <a:lnTo>
                  <a:pt x="0" y="0"/>
                </a:lnTo>
                <a:lnTo>
                  <a:pt x="34086" y="18122"/>
                </a:lnTo>
                <a:lnTo>
                  <a:pt x="34086" y="65951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29" name="object 129"/>
          <p:cNvSpPr/>
          <p:nvPr/>
        </p:nvSpPr>
        <p:spPr>
          <a:xfrm>
            <a:off x="10660621" y="5437009"/>
            <a:ext cx="34290" cy="67945"/>
          </a:xfrm>
          <a:custGeom>
            <a:avLst/>
            <a:gdLst/>
            <a:ahLst/>
            <a:cxnLst/>
            <a:rect l="l" t="t" r="r" b="b"/>
            <a:pathLst>
              <a:path w="34290" h="67945">
                <a:moveTo>
                  <a:pt x="34086" y="67525"/>
                </a:moveTo>
                <a:lnTo>
                  <a:pt x="0" y="47713"/>
                </a:lnTo>
                <a:lnTo>
                  <a:pt x="0" y="0"/>
                </a:lnTo>
                <a:lnTo>
                  <a:pt x="34086" y="18351"/>
                </a:lnTo>
                <a:lnTo>
                  <a:pt x="34086" y="67525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0" name="object 130"/>
          <p:cNvSpPr/>
          <p:nvPr/>
        </p:nvSpPr>
        <p:spPr>
          <a:xfrm>
            <a:off x="10755871" y="5564009"/>
            <a:ext cx="36195" cy="67945"/>
          </a:xfrm>
          <a:custGeom>
            <a:avLst/>
            <a:gdLst/>
            <a:ahLst/>
            <a:cxnLst/>
            <a:rect l="l" t="t" r="r" b="b"/>
            <a:pathLst>
              <a:path w="36195" h="67945">
                <a:moveTo>
                  <a:pt x="35661" y="67538"/>
                </a:moveTo>
                <a:lnTo>
                  <a:pt x="0" y="47929"/>
                </a:lnTo>
                <a:lnTo>
                  <a:pt x="0" y="0"/>
                </a:lnTo>
                <a:lnTo>
                  <a:pt x="35661" y="19608"/>
                </a:lnTo>
                <a:lnTo>
                  <a:pt x="35661" y="67538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1" name="object 131"/>
          <p:cNvSpPr/>
          <p:nvPr/>
        </p:nvSpPr>
        <p:spPr>
          <a:xfrm>
            <a:off x="10708246" y="5540197"/>
            <a:ext cx="34290" cy="66040"/>
          </a:xfrm>
          <a:custGeom>
            <a:avLst/>
            <a:gdLst/>
            <a:ahLst/>
            <a:cxnLst/>
            <a:rect l="l" t="t" r="r" b="b"/>
            <a:pathLst>
              <a:path w="34290" h="66039">
                <a:moveTo>
                  <a:pt x="34086" y="65951"/>
                </a:moveTo>
                <a:lnTo>
                  <a:pt x="0" y="47104"/>
                </a:lnTo>
                <a:lnTo>
                  <a:pt x="0" y="0"/>
                </a:lnTo>
                <a:lnTo>
                  <a:pt x="34086" y="18122"/>
                </a:lnTo>
                <a:lnTo>
                  <a:pt x="34086" y="65951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2" name="object 132"/>
          <p:cNvSpPr/>
          <p:nvPr/>
        </p:nvSpPr>
        <p:spPr>
          <a:xfrm>
            <a:off x="10660621" y="5516384"/>
            <a:ext cx="34290" cy="67945"/>
          </a:xfrm>
          <a:custGeom>
            <a:avLst/>
            <a:gdLst/>
            <a:ahLst/>
            <a:cxnLst/>
            <a:rect l="l" t="t" r="r" b="b"/>
            <a:pathLst>
              <a:path w="34290" h="67945">
                <a:moveTo>
                  <a:pt x="34086" y="67525"/>
                </a:moveTo>
                <a:lnTo>
                  <a:pt x="0" y="47713"/>
                </a:lnTo>
                <a:lnTo>
                  <a:pt x="0" y="0"/>
                </a:lnTo>
                <a:lnTo>
                  <a:pt x="34086" y="18351"/>
                </a:lnTo>
                <a:lnTo>
                  <a:pt x="34086" y="67525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3" name="object 133"/>
          <p:cNvSpPr/>
          <p:nvPr/>
        </p:nvSpPr>
        <p:spPr>
          <a:xfrm>
            <a:off x="10755871" y="5643384"/>
            <a:ext cx="36195" cy="67945"/>
          </a:xfrm>
          <a:custGeom>
            <a:avLst/>
            <a:gdLst/>
            <a:ahLst/>
            <a:cxnLst/>
            <a:rect l="l" t="t" r="r" b="b"/>
            <a:pathLst>
              <a:path w="36195" h="67945">
                <a:moveTo>
                  <a:pt x="35661" y="67538"/>
                </a:moveTo>
                <a:lnTo>
                  <a:pt x="0" y="47929"/>
                </a:lnTo>
                <a:lnTo>
                  <a:pt x="0" y="0"/>
                </a:lnTo>
                <a:lnTo>
                  <a:pt x="35661" y="19608"/>
                </a:lnTo>
                <a:lnTo>
                  <a:pt x="35661" y="67538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4" name="object 134"/>
          <p:cNvSpPr/>
          <p:nvPr/>
        </p:nvSpPr>
        <p:spPr>
          <a:xfrm>
            <a:off x="10708246" y="5619572"/>
            <a:ext cx="34290" cy="67945"/>
          </a:xfrm>
          <a:custGeom>
            <a:avLst/>
            <a:gdLst/>
            <a:ahLst/>
            <a:cxnLst/>
            <a:rect l="l" t="t" r="r" b="b"/>
            <a:pathLst>
              <a:path w="34290" h="67945">
                <a:moveTo>
                  <a:pt x="34086" y="67525"/>
                </a:moveTo>
                <a:lnTo>
                  <a:pt x="0" y="47713"/>
                </a:lnTo>
                <a:lnTo>
                  <a:pt x="0" y="0"/>
                </a:lnTo>
                <a:lnTo>
                  <a:pt x="34086" y="19088"/>
                </a:lnTo>
                <a:lnTo>
                  <a:pt x="34086" y="67525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5" name="object 135"/>
          <p:cNvSpPr/>
          <p:nvPr/>
        </p:nvSpPr>
        <p:spPr>
          <a:xfrm>
            <a:off x="10660621" y="5595759"/>
            <a:ext cx="34290" cy="67945"/>
          </a:xfrm>
          <a:custGeom>
            <a:avLst/>
            <a:gdLst/>
            <a:ahLst/>
            <a:cxnLst/>
            <a:rect l="l" t="t" r="r" b="b"/>
            <a:pathLst>
              <a:path w="34290" h="67945">
                <a:moveTo>
                  <a:pt x="34086" y="67525"/>
                </a:moveTo>
                <a:lnTo>
                  <a:pt x="0" y="47713"/>
                </a:lnTo>
                <a:lnTo>
                  <a:pt x="0" y="0"/>
                </a:lnTo>
                <a:lnTo>
                  <a:pt x="34086" y="18351"/>
                </a:lnTo>
                <a:lnTo>
                  <a:pt x="34086" y="67525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6" name="object 136"/>
          <p:cNvSpPr/>
          <p:nvPr/>
        </p:nvSpPr>
        <p:spPr>
          <a:xfrm>
            <a:off x="10755871" y="5724347"/>
            <a:ext cx="36195" cy="66040"/>
          </a:xfrm>
          <a:custGeom>
            <a:avLst/>
            <a:gdLst/>
            <a:ahLst/>
            <a:cxnLst/>
            <a:rect l="l" t="t" r="r" b="b"/>
            <a:pathLst>
              <a:path w="36195" h="66039">
                <a:moveTo>
                  <a:pt x="35661" y="65963"/>
                </a:moveTo>
                <a:lnTo>
                  <a:pt x="0" y="47320"/>
                </a:lnTo>
                <a:lnTo>
                  <a:pt x="0" y="0"/>
                </a:lnTo>
                <a:lnTo>
                  <a:pt x="35661" y="18643"/>
                </a:lnTo>
                <a:lnTo>
                  <a:pt x="35661" y="659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7" name="object 137"/>
          <p:cNvSpPr/>
          <p:nvPr/>
        </p:nvSpPr>
        <p:spPr>
          <a:xfrm>
            <a:off x="10708246" y="5698947"/>
            <a:ext cx="34290" cy="67945"/>
          </a:xfrm>
          <a:custGeom>
            <a:avLst/>
            <a:gdLst/>
            <a:ahLst/>
            <a:cxnLst/>
            <a:rect l="l" t="t" r="r" b="b"/>
            <a:pathLst>
              <a:path w="34290" h="67945">
                <a:moveTo>
                  <a:pt x="34086" y="67525"/>
                </a:moveTo>
                <a:lnTo>
                  <a:pt x="0" y="47713"/>
                </a:lnTo>
                <a:lnTo>
                  <a:pt x="0" y="0"/>
                </a:lnTo>
                <a:lnTo>
                  <a:pt x="34086" y="19088"/>
                </a:lnTo>
                <a:lnTo>
                  <a:pt x="34086" y="67525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8" name="object 138"/>
          <p:cNvSpPr/>
          <p:nvPr/>
        </p:nvSpPr>
        <p:spPr>
          <a:xfrm>
            <a:off x="10660621" y="5673547"/>
            <a:ext cx="34290" cy="67945"/>
          </a:xfrm>
          <a:custGeom>
            <a:avLst/>
            <a:gdLst/>
            <a:ahLst/>
            <a:cxnLst/>
            <a:rect l="l" t="t" r="r" b="b"/>
            <a:pathLst>
              <a:path w="34290" h="67945">
                <a:moveTo>
                  <a:pt x="34086" y="67525"/>
                </a:moveTo>
                <a:lnTo>
                  <a:pt x="0" y="47713"/>
                </a:lnTo>
                <a:lnTo>
                  <a:pt x="0" y="0"/>
                </a:lnTo>
                <a:lnTo>
                  <a:pt x="34086" y="18351"/>
                </a:lnTo>
                <a:lnTo>
                  <a:pt x="34086" y="67525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39" name="object 139"/>
          <p:cNvSpPr/>
          <p:nvPr/>
        </p:nvSpPr>
        <p:spPr>
          <a:xfrm>
            <a:off x="10755871" y="5803722"/>
            <a:ext cx="36195" cy="66040"/>
          </a:xfrm>
          <a:custGeom>
            <a:avLst/>
            <a:gdLst/>
            <a:ahLst/>
            <a:cxnLst/>
            <a:rect l="l" t="t" r="r" b="b"/>
            <a:pathLst>
              <a:path w="36195" h="66039">
                <a:moveTo>
                  <a:pt x="35661" y="65963"/>
                </a:moveTo>
                <a:lnTo>
                  <a:pt x="0" y="47320"/>
                </a:lnTo>
                <a:lnTo>
                  <a:pt x="0" y="0"/>
                </a:lnTo>
                <a:lnTo>
                  <a:pt x="35661" y="18643"/>
                </a:lnTo>
                <a:lnTo>
                  <a:pt x="35661" y="659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40" name="object 140"/>
          <p:cNvSpPr/>
          <p:nvPr/>
        </p:nvSpPr>
        <p:spPr>
          <a:xfrm>
            <a:off x="10708246" y="5778322"/>
            <a:ext cx="34290" cy="67945"/>
          </a:xfrm>
          <a:custGeom>
            <a:avLst/>
            <a:gdLst/>
            <a:ahLst/>
            <a:cxnLst/>
            <a:rect l="l" t="t" r="r" b="b"/>
            <a:pathLst>
              <a:path w="34290" h="67945">
                <a:moveTo>
                  <a:pt x="34086" y="67525"/>
                </a:moveTo>
                <a:lnTo>
                  <a:pt x="0" y="47713"/>
                </a:lnTo>
                <a:lnTo>
                  <a:pt x="0" y="0"/>
                </a:lnTo>
                <a:lnTo>
                  <a:pt x="34086" y="19088"/>
                </a:lnTo>
                <a:lnTo>
                  <a:pt x="34086" y="67525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41" name="object 141"/>
          <p:cNvSpPr/>
          <p:nvPr/>
        </p:nvSpPr>
        <p:spPr>
          <a:xfrm>
            <a:off x="10660621" y="5752922"/>
            <a:ext cx="34290" cy="69215"/>
          </a:xfrm>
          <a:custGeom>
            <a:avLst/>
            <a:gdLst/>
            <a:ahLst/>
            <a:cxnLst/>
            <a:rect l="l" t="t" r="r" b="b"/>
            <a:pathLst>
              <a:path w="34290" h="69214">
                <a:moveTo>
                  <a:pt x="34086" y="69113"/>
                </a:moveTo>
                <a:lnTo>
                  <a:pt x="0" y="48298"/>
                </a:lnTo>
                <a:lnTo>
                  <a:pt x="0" y="0"/>
                </a:lnTo>
                <a:lnTo>
                  <a:pt x="34086" y="19316"/>
                </a:lnTo>
                <a:lnTo>
                  <a:pt x="34086" y="6911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42" name="object 142"/>
          <p:cNvSpPr/>
          <p:nvPr/>
        </p:nvSpPr>
        <p:spPr>
          <a:xfrm>
            <a:off x="10755871" y="5883097"/>
            <a:ext cx="36195" cy="66040"/>
          </a:xfrm>
          <a:custGeom>
            <a:avLst/>
            <a:gdLst/>
            <a:ahLst/>
            <a:cxnLst/>
            <a:rect l="l" t="t" r="r" b="b"/>
            <a:pathLst>
              <a:path w="36195" h="66039">
                <a:moveTo>
                  <a:pt x="35661" y="65963"/>
                </a:moveTo>
                <a:lnTo>
                  <a:pt x="0" y="47320"/>
                </a:lnTo>
                <a:lnTo>
                  <a:pt x="0" y="0"/>
                </a:lnTo>
                <a:lnTo>
                  <a:pt x="35661" y="17919"/>
                </a:lnTo>
                <a:lnTo>
                  <a:pt x="35661" y="659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43" name="object 143"/>
          <p:cNvSpPr/>
          <p:nvPr/>
        </p:nvSpPr>
        <p:spPr>
          <a:xfrm>
            <a:off x="10708246" y="5857697"/>
            <a:ext cx="34290" cy="67945"/>
          </a:xfrm>
          <a:custGeom>
            <a:avLst/>
            <a:gdLst/>
            <a:ahLst/>
            <a:cxnLst/>
            <a:rect l="l" t="t" r="r" b="b"/>
            <a:pathLst>
              <a:path w="34290" h="67945">
                <a:moveTo>
                  <a:pt x="34086" y="67525"/>
                </a:moveTo>
                <a:lnTo>
                  <a:pt x="0" y="47713"/>
                </a:lnTo>
                <a:lnTo>
                  <a:pt x="0" y="0"/>
                </a:lnTo>
                <a:lnTo>
                  <a:pt x="34086" y="19088"/>
                </a:lnTo>
                <a:lnTo>
                  <a:pt x="34086" y="67525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44" name="object 144"/>
          <p:cNvSpPr/>
          <p:nvPr/>
        </p:nvSpPr>
        <p:spPr>
          <a:xfrm>
            <a:off x="10708246" y="5938659"/>
            <a:ext cx="34290" cy="66040"/>
          </a:xfrm>
          <a:custGeom>
            <a:avLst/>
            <a:gdLst/>
            <a:ahLst/>
            <a:cxnLst/>
            <a:rect l="l" t="t" r="r" b="b"/>
            <a:pathLst>
              <a:path w="34290" h="66039">
                <a:moveTo>
                  <a:pt x="34086" y="65951"/>
                </a:moveTo>
                <a:lnTo>
                  <a:pt x="0" y="47104"/>
                </a:lnTo>
                <a:lnTo>
                  <a:pt x="0" y="0"/>
                </a:lnTo>
                <a:lnTo>
                  <a:pt x="34086" y="18122"/>
                </a:lnTo>
                <a:lnTo>
                  <a:pt x="34086" y="65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145" name="object 145"/>
          <p:cNvSpPr/>
          <p:nvPr/>
        </p:nvSpPr>
        <p:spPr>
          <a:xfrm>
            <a:off x="10660621" y="5832297"/>
            <a:ext cx="34290" cy="69215"/>
          </a:xfrm>
          <a:custGeom>
            <a:avLst/>
            <a:gdLst/>
            <a:ahLst/>
            <a:cxnLst/>
            <a:rect l="l" t="t" r="r" b="b"/>
            <a:pathLst>
              <a:path w="34290" h="69214">
                <a:moveTo>
                  <a:pt x="34086" y="69113"/>
                </a:moveTo>
                <a:lnTo>
                  <a:pt x="0" y="48298"/>
                </a:lnTo>
                <a:lnTo>
                  <a:pt x="0" y="0"/>
                </a:lnTo>
                <a:lnTo>
                  <a:pt x="34086" y="19316"/>
                </a:lnTo>
                <a:lnTo>
                  <a:pt x="34086" y="6911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p/>
        </p:txBody>
      </p:sp>
      <p:sp>
        <p:nvSpPr>
          <p:cNvPr id="146" name="object 146"/>
          <p:cNvSpPr/>
          <p:nvPr/>
        </p:nvSpPr>
        <p:spPr>
          <a:xfrm>
            <a:off x="10733646" y="5327472"/>
            <a:ext cx="285115" cy="91440"/>
          </a:xfrm>
          <a:custGeom>
            <a:avLst/>
            <a:gdLst/>
            <a:ahLst/>
            <a:cxnLst/>
            <a:rect l="l" t="t" r="r" b="b"/>
            <a:pathLst>
              <a:path w="285115" h="91439">
                <a:moveTo>
                  <a:pt x="81165" y="91351"/>
                </a:moveTo>
                <a:lnTo>
                  <a:pt x="0" y="44958"/>
                </a:lnTo>
                <a:lnTo>
                  <a:pt x="189674" y="0"/>
                </a:lnTo>
                <a:lnTo>
                  <a:pt x="284924" y="44221"/>
                </a:lnTo>
                <a:lnTo>
                  <a:pt x="81165" y="91351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/>
          <a:p/>
        </p:txBody>
      </p:sp>
      <p:sp>
        <p:nvSpPr>
          <p:cNvPr id="147" name="object 147"/>
          <p:cNvSpPr/>
          <p:nvPr/>
        </p:nvSpPr>
        <p:spPr>
          <a:xfrm>
            <a:off x="10727296" y="536874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89674" y="89763"/>
                </a:moveTo>
                <a:lnTo>
                  <a:pt x="0" y="39814"/>
                </a:lnTo>
                <a:lnTo>
                  <a:pt x="0" y="0"/>
                </a:lnTo>
                <a:lnTo>
                  <a:pt x="89674" y="50673"/>
                </a:lnTo>
                <a:lnTo>
                  <a:pt x="89674" y="89763"/>
                </a:lnTo>
                <a:close/>
              </a:path>
            </a:pathLst>
          </a:custGeom>
          <a:solidFill>
            <a:srgbClr val="C5DFB4"/>
          </a:solidFill>
        </p:spPr>
        <p:txBody>
          <a:bodyPr wrap="square" lIns="0" tIns="0" rIns="0" bIns="0" rtlCol="0"/>
          <a:p/>
        </p:txBody>
      </p:sp>
      <p:sp>
        <p:nvSpPr>
          <p:cNvPr id="148" name="object 148"/>
          <p:cNvSpPr/>
          <p:nvPr/>
        </p:nvSpPr>
        <p:spPr>
          <a:xfrm>
            <a:off x="10817783" y="5373509"/>
            <a:ext cx="202565" cy="88265"/>
          </a:xfrm>
          <a:custGeom>
            <a:avLst/>
            <a:gdLst/>
            <a:ahLst/>
            <a:cxnLst/>
            <a:rect l="l" t="t" r="r" b="b"/>
            <a:pathLst>
              <a:path w="202565" h="88264">
                <a:moveTo>
                  <a:pt x="825" y="88176"/>
                </a:moveTo>
                <a:lnTo>
                  <a:pt x="0" y="46266"/>
                </a:lnTo>
                <a:lnTo>
                  <a:pt x="202374" y="0"/>
                </a:lnTo>
                <a:lnTo>
                  <a:pt x="202374" y="41922"/>
                </a:lnTo>
                <a:lnTo>
                  <a:pt x="825" y="88176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p/>
        </p:txBody>
      </p:sp>
      <p:sp>
        <p:nvSpPr>
          <p:cNvPr id="1048835" name="文本框 19"/>
          <p:cNvSpPr txBox="1"/>
          <p:nvPr/>
        </p:nvSpPr>
        <p:spPr>
          <a:xfrm>
            <a:off x="458847" y="374042"/>
            <a:ext cx="985858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6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5400">
                <a:gradFill flip="none" rotWithShape="1">
                  <a:gsLst>
                    <a:gs pos="0">
                      <a:srgbClr val="28E5FD"/>
                    </a:gs>
                    <a:gs pos="100000">
                      <a:srgbClr val="1D50F4"/>
                    </a:gs>
                  </a:gsLst>
                  <a:lin ang="2700000" scaled="1"/>
                </a:gradFill>
                <a:latin typeface="Impact" panose="020B0806030902050204" pitchFamily="34" charset="0"/>
              </a:rPr>
              <a:t>08</a:t>
            </a:r>
            <a:endParaRPr lang="en-US" altLang="zh-CN" sz="5400" dirty="0">
              <a:gradFill flip="none" rotWithShape="1">
                <a:gsLst>
                  <a:gs pos="0">
                    <a:srgbClr val="28E5FD"/>
                  </a:gs>
                  <a:gs pos="100000">
                    <a:srgbClr val="1D50F4"/>
                  </a:gs>
                </a:gsLst>
                <a:lin ang="27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45916" y="574841"/>
            <a:ext cx="41803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使命</a:t>
            </a:r>
            <a:r>
              <a:rPr lang="en-US" altLang="zh-CN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价值观</a:t>
            </a:r>
            <a:r>
              <a:rPr lang="en-US" altLang="zh-CN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方法论</a:t>
            </a:r>
            <a:endParaRPr lang="zh-CN" altLang="en-US" sz="2400" b="1" dirty="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048835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611" y="0"/>
            <a:ext cx="11541760" cy="161925"/>
          </a:xfrm>
          <a:custGeom>
            <a:avLst/>
            <a:gdLst/>
            <a:ahLst/>
            <a:cxnLst/>
            <a:rect l="l" t="t" r="r" b="b"/>
            <a:pathLst>
              <a:path w="11541760" h="161925">
                <a:moveTo>
                  <a:pt x="0" y="0"/>
                </a:moveTo>
                <a:lnTo>
                  <a:pt x="11541252" y="0"/>
                </a:lnTo>
                <a:lnTo>
                  <a:pt x="11541252" y="161544"/>
                </a:lnTo>
                <a:lnTo>
                  <a:pt x="0" y="161544"/>
                </a:lnTo>
                <a:lnTo>
                  <a:pt x="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4611" y="6536435"/>
            <a:ext cx="11541760" cy="323215"/>
          </a:xfrm>
          <a:custGeom>
            <a:avLst/>
            <a:gdLst/>
            <a:ahLst/>
            <a:cxnLst/>
            <a:rect l="l" t="t" r="r" b="b"/>
            <a:pathLst>
              <a:path w="11541760" h="323215">
                <a:moveTo>
                  <a:pt x="0" y="0"/>
                </a:moveTo>
                <a:lnTo>
                  <a:pt x="11541252" y="0"/>
                </a:lnTo>
                <a:lnTo>
                  <a:pt x="11541252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23" y="1523"/>
            <a:ext cx="12189460" cy="712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407035">
              <a:lnSpc>
                <a:spcPct val="100000"/>
              </a:lnSpc>
              <a:tabLst>
                <a:tab pos="10714355" algn="l"/>
                <a:tab pos="11777980" algn="r"/>
              </a:tabLst>
            </a:pPr>
            <a:r>
              <a:rPr sz="1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© 2016 ERP SE or an ERP affiliate company. All</a:t>
            </a:r>
            <a:r>
              <a:rPr sz="1000" spc="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rights</a:t>
            </a:r>
            <a:r>
              <a:rPr sz="100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reserved.	Internal</a:t>
            </a:r>
            <a:r>
              <a:rPr sz="1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28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3" y="1523"/>
            <a:ext cx="12188952" cy="68564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67183" y="4634941"/>
            <a:ext cx="3653154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大道至简，和谐共赢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6627" y="5319674"/>
            <a:ext cx="27882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b="1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北京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750" spc="-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地址：北京市海淀区中关村南三街6号中科资源大厦裙楼四层427室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6627" y="5624474"/>
            <a:ext cx="216916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b="1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深圳</a:t>
            </a:r>
            <a:r>
              <a:rPr sz="750" b="1" spc="-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750" spc="-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深圳市宝安区松岗街道潭头社区芙蓉路9号A栋2502J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6627" y="5929274"/>
            <a:ext cx="193103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b="1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上海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750" spc="-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上海市奉贤区南桥环城西路3111弄30号1幢2层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77235" y="5337175"/>
            <a:ext cx="2037080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00"/>
              </a:lnSpc>
            </a:pPr>
            <a:r>
              <a:rPr sz="8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地址：中国</a:t>
            </a:r>
            <a:r>
              <a:rPr sz="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·</a:t>
            </a:r>
            <a:r>
              <a:rPr sz="8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郑</a:t>
            </a:r>
            <a:r>
              <a:rPr sz="800" spc="1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州</a:t>
            </a:r>
            <a:endParaRPr sz="800" spc="180" dirty="0">
              <a:solidFill>
                <a:srgbClr val="FFFFFF"/>
              </a:solidFill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ct val="103000"/>
              </a:lnSpc>
            </a:pPr>
            <a:r>
              <a:rPr sz="8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电话：</a:t>
            </a:r>
            <a:r>
              <a:rPr lang="en-US" sz="8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+86 </a:t>
            </a:r>
            <a:r>
              <a:rPr sz="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0371-6333280</a:t>
            </a:r>
            <a:r>
              <a:rPr sz="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sz="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15601876228</a:t>
            </a:r>
            <a:endParaRPr sz="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传真：</a:t>
            </a:r>
            <a:r>
              <a:rPr lang="en-US" sz="8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+86 </a:t>
            </a:r>
            <a:r>
              <a:rPr sz="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0371-55960869</a:t>
            </a:r>
            <a:endParaRPr sz="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网址：</a:t>
            </a:r>
            <a:r>
              <a:rPr sz="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  <a:hlinkClick r:id="rId2"/>
              </a:rPr>
              <a:t>www.sinocst.com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7235" y="5969000"/>
            <a:ext cx="350139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Address：</a:t>
            </a:r>
            <a:r>
              <a:rPr sz="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Zhengzhou </a:t>
            </a:r>
            <a:r>
              <a:rPr sz="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450000</a:t>
            </a:r>
            <a:endParaRPr sz="800">
              <a:latin typeface="Calibri" panose="020F0502020204030204"/>
              <a:cs typeface="Calibri" panose="020F0502020204030204"/>
            </a:endParaRPr>
          </a:p>
          <a:p>
            <a:pPr marL="12700" marR="1588770">
              <a:lnSpc>
                <a:spcPct val="103000"/>
              </a:lnSpc>
            </a:pPr>
            <a:r>
              <a:rPr sz="80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Tel：</a:t>
            </a:r>
            <a:r>
              <a:rPr lang="en-US" sz="8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+86 </a:t>
            </a:r>
            <a:r>
              <a:rPr sz="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0371-6333280</a:t>
            </a:r>
            <a:r>
              <a:rPr sz="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8 </a:t>
            </a:r>
            <a:r>
              <a:rPr lang="en-US" sz="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  <a:sym typeface="+mn-ea"/>
              </a:rPr>
              <a:t>15601876228</a:t>
            </a:r>
            <a:endParaRPr sz="800">
              <a:latin typeface="Calibri" panose="020F0502020204030204"/>
              <a:cs typeface="Calibri" panose="020F0502020204030204"/>
            </a:endParaRPr>
          </a:p>
          <a:p>
            <a:pPr marL="12700" marR="1588770">
              <a:lnSpc>
                <a:spcPct val="103000"/>
              </a:lnSpc>
            </a:pPr>
            <a:r>
              <a:rPr sz="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endParaRPr sz="800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  <a:p>
            <a:pPr marL="12700" marR="1588770">
              <a:lnSpc>
                <a:spcPct val="103000"/>
              </a:lnSpc>
            </a:pPr>
            <a:r>
              <a:rPr sz="80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Fax：</a:t>
            </a:r>
            <a:r>
              <a:rPr lang="en-US" sz="8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+86 </a:t>
            </a:r>
            <a:r>
              <a:rPr sz="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0371-5596086</a:t>
            </a:r>
            <a:r>
              <a:rPr sz="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9</a:t>
            </a:r>
            <a:endParaRPr sz="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Website：</a:t>
            </a:r>
            <a:r>
              <a:rPr sz="800" spc="-2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  <a:hlinkClick r:id="rId2"/>
              </a:rPr>
              <a:t>www.sinocst.com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97935" y="4741164"/>
            <a:ext cx="2435352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2355" y="5370576"/>
            <a:ext cx="1161288" cy="1161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34895" y="5370576"/>
            <a:ext cx="1193292" cy="1181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5508"/>
            <a:ext cx="12192000" cy="259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78735" y="1232916"/>
            <a:ext cx="0" cy="4715510"/>
          </a:xfrm>
          <a:custGeom>
            <a:avLst/>
            <a:gdLst/>
            <a:ahLst/>
            <a:cxnLst/>
            <a:rect l="l" t="t" r="r" b="b"/>
            <a:pathLst>
              <a:path h="4715510">
                <a:moveTo>
                  <a:pt x="0" y="0"/>
                </a:moveTo>
                <a:lnTo>
                  <a:pt x="0" y="4715256"/>
                </a:lnTo>
              </a:path>
            </a:pathLst>
          </a:custGeom>
          <a:ln w="317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78990" y="1233170"/>
            <a:ext cx="76200" cy="5151755"/>
          </a:xfrm>
          <a:custGeom>
            <a:avLst/>
            <a:gdLst/>
            <a:ahLst/>
            <a:cxnLst/>
            <a:rect l="l" t="t" r="r" b="b"/>
            <a:pathLst>
              <a:path h="4714875">
                <a:moveTo>
                  <a:pt x="0" y="0"/>
                </a:moveTo>
                <a:lnTo>
                  <a:pt x="0" y="4714773"/>
                </a:lnTo>
              </a:path>
            </a:pathLst>
          </a:custGeom>
          <a:ln w="28575">
            <a:solidFill>
              <a:srgbClr val="0275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 flipV="1">
            <a:off x="2082165" y="1172845"/>
            <a:ext cx="9546590" cy="76200"/>
          </a:xfrm>
          <a:custGeom>
            <a:avLst/>
            <a:gdLst/>
            <a:ahLst/>
            <a:cxnLst/>
            <a:rect l="l" t="t" r="r" b="b"/>
            <a:pathLst>
              <a:path w="8458200">
                <a:moveTo>
                  <a:pt x="0" y="0"/>
                </a:moveTo>
                <a:lnTo>
                  <a:pt x="8457806" y="0"/>
                </a:lnTo>
              </a:path>
            </a:pathLst>
          </a:custGeom>
          <a:ln w="28575">
            <a:solidFill>
              <a:srgbClr val="0275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16054" y="34226"/>
            <a:ext cx="939800" cy="589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3300"/>
                </a:solidFill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endParaRPr sz="3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>
            <p:custDataLst>
              <p:tags r:id="rId2"/>
            </p:custDataLst>
          </p:nvPr>
        </p:nvSpPr>
        <p:spPr>
          <a:xfrm>
            <a:off x="2521826" y="1498955"/>
            <a:ext cx="673100" cy="462280"/>
          </a:xfrm>
          <a:custGeom>
            <a:avLst/>
            <a:gdLst/>
            <a:ahLst/>
            <a:cxnLst/>
            <a:rect l="l" t="t" r="r" b="b"/>
            <a:pathLst>
              <a:path w="673100" h="462280">
                <a:moveTo>
                  <a:pt x="668274" y="461759"/>
                </a:moveTo>
                <a:lnTo>
                  <a:pt x="4762" y="461759"/>
                </a:lnTo>
                <a:lnTo>
                  <a:pt x="3289" y="461517"/>
                </a:lnTo>
                <a:lnTo>
                  <a:pt x="1955" y="460844"/>
                </a:lnTo>
                <a:lnTo>
                  <a:pt x="901" y="459790"/>
                </a:lnTo>
                <a:lnTo>
                  <a:pt x="228" y="458469"/>
                </a:lnTo>
                <a:lnTo>
                  <a:pt x="0" y="456996"/>
                </a:lnTo>
                <a:lnTo>
                  <a:pt x="0" y="4762"/>
                </a:lnTo>
                <a:lnTo>
                  <a:pt x="4762" y="0"/>
                </a:lnTo>
                <a:lnTo>
                  <a:pt x="668274" y="0"/>
                </a:lnTo>
                <a:lnTo>
                  <a:pt x="673036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52234"/>
                </a:lnTo>
                <a:lnTo>
                  <a:pt x="4762" y="452234"/>
                </a:lnTo>
                <a:lnTo>
                  <a:pt x="9525" y="456996"/>
                </a:lnTo>
                <a:lnTo>
                  <a:pt x="673036" y="456996"/>
                </a:lnTo>
                <a:lnTo>
                  <a:pt x="672807" y="458469"/>
                </a:lnTo>
                <a:lnTo>
                  <a:pt x="672134" y="459790"/>
                </a:lnTo>
                <a:lnTo>
                  <a:pt x="671080" y="460844"/>
                </a:lnTo>
                <a:lnTo>
                  <a:pt x="669747" y="461517"/>
                </a:lnTo>
                <a:lnTo>
                  <a:pt x="668274" y="461759"/>
                </a:lnTo>
                <a:close/>
              </a:path>
              <a:path w="673100" h="46228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673100" h="462280">
                <a:moveTo>
                  <a:pt x="663511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663511" y="4762"/>
                </a:lnTo>
                <a:lnTo>
                  <a:pt x="663511" y="9524"/>
                </a:lnTo>
                <a:close/>
              </a:path>
              <a:path w="673100" h="462280">
                <a:moveTo>
                  <a:pt x="663511" y="456996"/>
                </a:moveTo>
                <a:lnTo>
                  <a:pt x="663511" y="4762"/>
                </a:lnTo>
                <a:lnTo>
                  <a:pt x="668274" y="9524"/>
                </a:lnTo>
                <a:lnTo>
                  <a:pt x="673036" y="9524"/>
                </a:lnTo>
                <a:lnTo>
                  <a:pt x="673036" y="452234"/>
                </a:lnTo>
                <a:lnTo>
                  <a:pt x="668274" y="452234"/>
                </a:lnTo>
                <a:lnTo>
                  <a:pt x="663511" y="456996"/>
                </a:lnTo>
                <a:close/>
              </a:path>
              <a:path w="673100" h="462280">
                <a:moveTo>
                  <a:pt x="673036" y="9524"/>
                </a:moveTo>
                <a:lnTo>
                  <a:pt x="668274" y="9524"/>
                </a:lnTo>
                <a:lnTo>
                  <a:pt x="663511" y="4762"/>
                </a:lnTo>
                <a:lnTo>
                  <a:pt x="673036" y="4762"/>
                </a:lnTo>
                <a:lnTo>
                  <a:pt x="673036" y="9524"/>
                </a:lnTo>
                <a:close/>
              </a:path>
              <a:path w="673100" h="462280">
                <a:moveTo>
                  <a:pt x="9525" y="456996"/>
                </a:moveTo>
                <a:lnTo>
                  <a:pt x="4762" y="452234"/>
                </a:lnTo>
                <a:lnTo>
                  <a:pt x="9525" y="452234"/>
                </a:lnTo>
                <a:lnTo>
                  <a:pt x="9525" y="456996"/>
                </a:lnTo>
                <a:close/>
              </a:path>
              <a:path w="673100" h="462280">
                <a:moveTo>
                  <a:pt x="663511" y="456996"/>
                </a:moveTo>
                <a:lnTo>
                  <a:pt x="9525" y="456996"/>
                </a:lnTo>
                <a:lnTo>
                  <a:pt x="9525" y="452234"/>
                </a:lnTo>
                <a:lnTo>
                  <a:pt x="663511" y="452234"/>
                </a:lnTo>
                <a:lnTo>
                  <a:pt x="663511" y="456996"/>
                </a:lnTo>
                <a:close/>
              </a:path>
              <a:path w="673100" h="462280">
                <a:moveTo>
                  <a:pt x="673036" y="456996"/>
                </a:moveTo>
                <a:lnTo>
                  <a:pt x="663511" y="456996"/>
                </a:lnTo>
                <a:lnTo>
                  <a:pt x="668274" y="452234"/>
                </a:lnTo>
                <a:lnTo>
                  <a:pt x="673036" y="452234"/>
                </a:lnTo>
                <a:lnTo>
                  <a:pt x="673036" y="45699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1"/>
          <p:cNvSpPr txBox="1"/>
          <p:nvPr>
            <p:custDataLst>
              <p:tags r:id="rId3"/>
            </p:custDataLst>
          </p:nvPr>
        </p:nvSpPr>
        <p:spPr>
          <a:xfrm>
            <a:off x="2526665" y="1504315"/>
            <a:ext cx="662940" cy="48895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93980" rIns="0" bIns="0" rtlCol="0">
            <a:noAutofit/>
          </a:bodyPr>
          <a:lstStyle/>
          <a:p>
            <a:pPr marL="73660" lvl="0" algn="ctr">
              <a:spcBef>
                <a:spcPts val="740"/>
              </a:spcBef>
              <a:buClrTx/>
              <a:buSzTx/>
              <a:buFontTx/>
            </a:pPr>
            <a:r>
              <a:rPr lang="en-US" altLang="zh-CN" sz="1600" spc="-5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600" spc="-5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zh-CN" altLang="en-US" sz="1600" spc="-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object 12"/>
          <p:cNvSpPr txBox="1"/>
          <p:nvPr>
            <p:custDataLst>
              <p:tags r:id="rId4"/>
            </p:custDataLst>
          </p:nvPr>
        </p:nvSpPr>
        <p:spPr>
          <a:xfrm>
            <a:off x="3368040" y="1495425"/>
            <a:ext cx="4889500" cy="503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93980" rIns="0" bIns="0" rtlCol="0">
            <a:noAutofit/>
          </a:bodyPr>
          <a:lstStyle/>
          <a:p>
            <a:pPr algn="l"/>
            <a:r>
              <a:rPr lang="zh-CN" altLang="en-US" sz="1600" spc="-5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森储AI设备退化趋势及寿命预测案例</a:t>
            </a:r>
            <a:endParaRPr lang="zh-CN" altLang="en-US" sz="1600" spc="-5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object 10"/>
          <p:cNvSpPr/>
          <p:nvPr>
            <p:custDataLst>
              <p:tags r:id="rId5"/>
            </p:custDataLst>
          </p:nvPr>
        </p:nvSpPr>
        <p:spPr>
          <a:xfrm>
            <a:off x="2521826" y="2426690"/>
            <a:ext cx="673100" cy="462280"/>
          </a:xfrm>
          <a:custGeom>
            <a:avLst/>
            <a:gdLst/>
            <a:ahLst/>
            <a:cxnLst/>
            <a:rect l="l" t="t" r="r" b="b"/>
            <a:pathLst>
              <a:path w="673100" h="462280">
                <a:moveTo>
                  <a:pt x="668274" y="461759"/>
                </a:moveTo>
                <a:lnTo>
                  <a:pt x="4762" y="461759"/>
                </a:lnTo>
                <a:lnTo>
                  <a:pt x="3289" y="461517"/>
                </a:lnTo>
                <a:lnTo>
                  <a:pt x="1955" y="460844"/>
                </a:lnTo>
                <a:lnTo>
                  <a:pt x="901" y="459790"/>
                </a:lnTo>
                <a:lnTo>
                  <a:pt x="228" y="458469"/>
                </a:lnTo>
                <a:lnTo>
                  <a:pt x="0" y="456996"/>
                </a:lnTo>
                <a:lnTo>
                  <a:pt x="0" y="4762"/>
                </a:lnTo>
                <a:lnTo>
                  <a:pt x="4762" y="0"/>
                </a:lnTo>
                <a:lnTo>
                  <a:pt x="668274" y="0"/>
                </a:lnTo>
                <a:lnTo>
                  <a:pt x="673036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52234"/>
                </a:lnTo>
                <a:lnTo>
                  <a:pt x="4762" y="452234"/>
                </a:lnTo>
                <a:lnTo>
                  <a:pt x="9525" y="456996"/>
                </a:lnTo>
                <a:lnTo>
                  <a:pt x="673036" y="456996"/>
                </a:lnTo>
                <a:lnTo>
                  <a:pt x="672807" y="458469"/>
                </a:lnTo>
                <a:lnTo>
                  <a:pt x="672134" y="459790"/>
                </a:lnTo>
                <a:lnTo>
                  <a:pt x="671080" y="460844"/>
                </a:lnTo>
                <a:lnTo>
                  <a:pt x="669747" y="461517"/>
                </a:lnTo>
                <a:lnTo>
                  <a:pt x="668274" y="461759"/>
                </a:lnTo>
                <a:close/>
              </a:path>
              <a:path w="673100" h="46228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673100" h="462280">
                <a:moveTo>
                  <a:pt x="663511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663511" y="4762"/>
                </a:lnTo>
                <a:lnTo>
                  <a:pt x="663511" y="9524"/>
                </a:lnTo>
                <a:close/>
              </a:path>
              <a:path w="673100" h="462280">
                <a:moveTo>
                  <a:pt x="663511" y="456996"/>
                </a:moveTo>
                <a:lnTo>
                  <a:pt x="663511" y="4762"/>
                </a:lnTo>
                <a:lnTo>
                  <a:pt x="668274" y="9524"/>
                </a:lnTo>
                <a:lnTo>
                  <a:pt x="673036" y="9524"/>
                </a:lnTo>
                <a:lnTo>
                  <a:pt x="673036" y="452234"/>
                </a:lnTo>
                <a:lnTo>
                  <a:pt x="668274" y="452234"/>
                </a:lnTo>
                <a:lnTo>
                  <a:pt x="663511" y="456996"/>
                </a:lnTo>
                <a:close/>
              </a:path>
              <a:path w="673100" h="462280">
                <a:moveTo>
                  <a:pt x="673036" y="9524"/>
                </a:moveTo>
                <a:lnTo>
                  <a:pt x="668274" y="9524"/>
                </a:lnTo>
                <a:lnTo>
                  <a:pt x="663511" y="4762"/>
                </a:lnTo>
                <a:lnTo>
                  <a:pt x="673036" y="4762"/>
                </a:lnTo>
                <a:lnTo>
                  <a:pt x="673036" y="9524"/>
                </a:lnTo>
                <a:close/>
              </a:path>
              <a:path w="673100" h="462280">
                <a:moveTo>
                  <a:pt x="9525" y="456996"/>
                </a:moveTo>
                <a:lnTo>
                  <a:pt x="4762" y="452234"/>
                </a:lnTo>
                <a:lnTo>
                  <a:pt x="9525" y="452234"/>
                </a:lnTo>
                <a:lnTo>
                  <a:pt x="9525" y="456996"/>
                </a:lnTo>
                <a:close/>
              </a:path>
              <a:path w="673100" h="462280">
                <a:moveTo>
                  <a:pt x="663511" y="456996"/>
                </a:moveTo>
                <a:lnTo>
                  <a:pt x="9525" y="456996"/>
                </a:lnTo>
                <a:lnTo>
                  <a:pt x="9525" y="452234"/>
                </a:lnTo>
                <a:lnTo>
                  <a:pt x="663511" y="452234"/>
                </a:lnTo>
                <a:lnTo>
                  <a:pt x="663511" y="456996"/>
                </a:lnTo>
                <a:close/>
              </a:path>
              <a:path w="673100" h="462280">
                <a:moveTo>
                  <a:pt x="673036" y="456996"/>
                </a:moveTo>
                <a:lnTo>
                  <a:pt x="663511" y="456996"/>
                </a:lnTo>
                <a:lnTo>
                  <a:pt x="668274" y="452234"/>
                </a:lnTo>
                <a:lnTo>
                  <a:pt x="673036" y="452234"/>
                </a:lnTo>
                <a:lnTo>
                  <a:pt x="673036" y="45699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11"/>
          <p:cNvSpPr txBox="1"/>
          <p:nvPr>
            <p:custDataLst>
              <p:tags r:id="rId6"/>
            </p:custDataLst>
          </p:nvPr>
        </p:nvSpPr>
        <p:spPr>
          <a:xfrm>
            <a:off x="2526665" y="2432050"/>
            <a:ext cx="662940" cy="48895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wrap="square" lIns="0" tIns="93980" rIns="0" bIns="0" rtlCol="0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dirty="0" smtClean="0">
                <a:sym typeface="+mn-ea"/>
              </a:rPr>
              <a:t>02</a:t>
            </a:r>
            <a:endParaRPr lang="en-US" altLang="zh-CN" dirty="0">
              <a:sym typeface="+mn-ea"/>
            </a:endParaRPr>
          </a:p>
        </p:txBody>
      </p:sp>
      <p:sp>
        <p:nvSpPr>
          <p:cNvPr id="8" name="object 12"/>
          <p:cNvSpPr txBox="1"/>
          <p:nvPr>
            <p:custDataLst>
              <p:tags r:id="rId7"/>
            </p:custDataLst>
          </p:nvPr>
        </p:nvSpPr>
        <p:spPr>
          <a:xfrm>
            <a:off x="3368040" y="2423160"/>
            <a:ext cx="4889500" cy="5035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wrap="square" lIns="0" tIns="93980" rIns="0" bIns="0" rtlCol="0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pc="-5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关于森储</a:t>
            </a:r>
            <a:endParaRPr lang="zh-CN" altLang="en-US" spc="-5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8440" y="152400"/>
            <a:ext cx="100234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2667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设备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异常检测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AI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模型训练系统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平台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0885" y="1134110"/>
            <a:ext cx="3462020" cy="4429760"/>
          </a:xfrm>
          <a:prstGeom prst="rect">
            <a:avLst/>
          </a:prstGeom>
        </p:spPr>
        <p:txBody>
          <a:bodyPr wrap="square" lIns="68552" tIns="34276" rIns="68552" bIns="34276">
            <a:spAutoFit/>
          </a:bodyPr>
          <a:lstStyle/>
          <a:p>
            <a:pPr lvl="0">
              <a:lnSpc>
                <a:spcPct val="225000"/>
              </a:lnSpc>
            </a:pP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某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设备电流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关联模型训练步骤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en-US" altLang="zh-CN" b="1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0">
              <a:lnSpc>
                <a:spcPct val="225000"/>
              </a:lnSpc>
            </a:pP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）选遥测</a:t>
            </a:r>
            <a:endParaRPr lang="en-US" altLang="zh-CN" b="1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0">
              <a:lnSpc>
                <a:spcPct val="225000"/>
              </a:lnSpc>
            </a:pP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）选时间</a:t>
            </a:r>
            <a:endParaRPr lang="en-US" altLang="zh-CN" b="1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0">
              <a:lnSpc>
                <a:spcPct val="225000"/>
              </a:lnSpc>
            </a:pP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）开始训练</a:t>
            </a:r>
            <a:endParaRPr lang="en-US" altLang="zh-CN" b="1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0">
              <a:lnSpc>
                <a:spcPct val="225000"/>
              </a:lnSpc>
            </a:pP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系统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自动进行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数据集划分、模型训练、模型测试、模型评估，给出模型效果图。</a:t>
            </a:r>
            <a:endParaRPr lang="en-US" altLang="zh-CN" b="1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86543" y="1088525"/>
            <a:ext cx="7622160" cy="494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8440" y="152400"/>
            <a:ext cx="100234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2667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设备异常检测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AI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模型的应用</a:t>
            </a:r>
            <a:r>
              <a:rPr lang="zh-CN" altLang="en-US" sz="1800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：蓄电池电压短时预测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506028" y="755028"/>
            <a:ext cx="1123176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XX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星蓄电池组电压遥测数据构建数据集，获得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9000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个训练样本，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个测试样本，构建模型，在训练集上进行训练，学习电压变化特征，并在测试集上进行验证。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微信图片_20250829210115.jpg"/>
          <p:cNvPicPr>
            <a:picLocks noChangeAspect="1"/>
          </p:cNvPicPr>
          <p:nvPr/>
        </p:nvPicPr>
        <p:blipFill>
          <a:blip r:embed="rId1">
            <a:lum bright="40000"/>
          </a:blip>
          <a:srcRect l="4967" t="4881" r="4585" b="1920"/>
          <a:stretch>
            <a:fillRect/>
          </a:stretch>
        </p:blipFill>
        <p:spPr>
          <a:xfrm>
            <a:off x="1173346" y="1615736"/>
            <a:ext cx="9767668" cy="44565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94343" y="6177951"/>
            <a:ext cx="66000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XX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蓄电池电压变化短时预测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8440" y="152400"/>
            <a:ext cx="100234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2667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设备异常检测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AI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模型的应用：蓄电池电压短时异常（真实遥测与模拟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不一致）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65597" y="1486958"/>
            <a:ext cx="10449121" cy="4080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37160" y="1057806"/>
            <a:ext cx="373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</a:rPr>
              <a:t>灰色区域为关联模型动态阈值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67376" y="102732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异常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模拟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9" idx="2"/>
          </p:cNvCxnSpPr>
          <p:nvPr/>
        </p:nvCxnSpPr>
        <p:spPr>
          <a:xfrm rot="16200000" flipH="1">
            <a:off x="9604162" y="1638722"/>
            <a:ext cx="756964" cy="334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64112" y="2857510"/>
            <a:ext cx="288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设计阈值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V="1">
            <a:off x="1205327" y="2282287"/>
            <a:ext cx="853554" cy="73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rot="5400000">
            <a:off x="1185513" y="4588215"/>
            <a:ext cx="832222" cy="73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8440" y="152400"/>
            <a:ext cx="100234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2667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卫星退化趋势及寿命预测（长期）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0611" y="4002060"/>
            <a:ext cx="4176464" cy="469331"/>
          </a:xfrm>
          <a:prstGeom prst="rect">
            <a:avLst/>
          </a:prstGeom>
        </p:spPr>
        <p:txBody>
          <a:bodyPr wrap="square" lIns="68552" tIns="34276" rIns="68552" bIns="34276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提出了太阳阵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退化因子</a:t>
            </a:r>
            <a:endParaRPr lang="en-US" altLang="zh-CN" sz="2000" b="1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6580" y="4713309"/>
            <a:ext cx="4608512" cy="469331"/>
          </a:xfrm>
          <a:prstGeom prst="rect">
            <a:avLst/>
          </a:prstGeom>
        </p:spPr>
        <p:txBody>
          <a:bodyPr wrap="square" lIns="68552" tIns="34276" rIns="68552" bIns="34276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预测太阳阵可以用至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2031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月（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6.6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年）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6222" y="2685181"/>
            <a:ext cx="4896544" cy="1207290"/>
          </a:xfrm>
          <a:prstGeom prst="rect">
            <a:avLst/>
          </a:prstGeom>
        </p:spPr>
        <p:txBody>
          <a:bodyPr wrap="square" lIns="68552" tIns="34276" rIns="68552" bIns="34276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应用型号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XXX</a:t>
            </a:r>
            <a:endParaRPr lang="en-US" altLang="zh-CN" sz="2000" b="1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分析对象：太阳阵</a:t>
            </a:r>
            <a:endParaRPr lang="en-US" altLang="zh-CN" sz="2000" b="1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62812" y="2413918"/>
            <a:ext cx="4138967" cy="219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5058" y="4696471"/>
            <a:ext cx="3928748" cy="2006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本框 6"/>
          <p:cNvSpPr txBox="1"/>
          <p:nvPr/>
        </p:nvSpPr>
        <p:spPr>
          <a:xfrm>
            <a:off x="506028" y="755028"/>
            <a:ext cx="11231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太阳阵是卫星的关键部件，为卫星提供能源。随着卫星在轨运行，太阳阵发电能力逐渐衰减，衰减到一定程度就无法满足卫星用电需求。如何定量评估太阳阵发电能力衰减及定量预测太阳阵衰减趋势、剩余寿命是卫星在轨管理面临的一个难题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太阳阵电流反映了太阳阵的发电能力，该能力随着在轨时间呈现逐渐下降的趋势。但太阳阵电流影响因素众多，包括光照强度、温度等，所以太阳阵电流在呈现整体下降趋势的同时，还呈现较大的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波动性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为了准确量化太阳阵的衰减情况，首先对太阳阵电流进行修正，得到太阳阵电流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基准。</a:t>
            </a: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3219" y="1136519"/>
            <a:ext cx="5237360" cy="197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218440" y="152400"/>
            <a:ext cx="100234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2667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推进剂、行波管退化趋势及寿命预测（长期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）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298" y="3521661"/>
            <a:ext cx="5304914" cy="2612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1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8907" y="1104779"/>
            <a:ext cx="5592858" cy="20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17"/>
          <p:cNvPicPr/>
          <p:nvPr/>
        </p:nvPicPr>
        <p:blipFill>
          <a:blip r:embed="rId4" cstate="print"/>
          <a:srcRect t="20349"/>
          <a:stretch>
            <a:fillRect/>
          </a:stretch>
        </p:blipFill>
        <p:spPr bwMode="auto">
          <a:xfrm>
            <a:off x="6265640" y="3503906"/>
            <a:ext cx="5644383" cy="263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594018" y="6240094"/>
            <a:ext cx="30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XX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推进剂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剩余寿命预测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36990" y="6225976"/>
            <a:ext cx="30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XX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行波管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剩余寿命预测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5508"/>
            <a:ext cx="12192000" cy="259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78735" y="1232916"/>
            <a:ext cx="0" cy="4715510"/>
          </a:xfrm>
          <a:custGeom>
            <a:avLst/>
            <a:gdLst/>
            <a:ahLst/>
            <a:cxnLst/>
            <a:rect l="l" t="t" r="r" b="b"/>
            <a:pathLst>
              <a:path h="4715510">
                <a:moveTo>
                  <a:pt x="0" y="0"/>
                </a:moveTo>
                <a:lnTo>
                  <a:pt x="0" y="4715256"/>
                </a:lnTo>
              </a:path>
            </a:pathLst>
          </a:custGeom>
          <a:ln w="317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78990" y="1233170"/>
            <a:ext cx="76200" cy="5151755"/>
          </a:xfrm>
          <a:custGeom>
            <a:avLst/>
            <a:gdLst/>
            <a:ahLst/>
            <a:cxnLst/>
            <a:rect l="l" t="t" r="r" b="b"/>
            <a:pathLst>
              <a:path h="4714875">
                <a:moveTo>
                  <a:pt x="0" y="0"/>
                </a:moveTo>
                <a:lnTo>
                  <a:pt x="0" y="4714773"/>
                </a:lnTo>
              </a:path>
            </a:pathLst>
          </a:custGeom>
          <a:ln w="28575">
            <a:solidFill>
              <a:srgbClr val="0275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 flipV="1">
            <a:off x="2082165" y="1172845"/>
            <a:ext cx="9546590" cy="76200"/>
          </a:xfrm>
          <a:custGeom>
            <a:avLst/>
            <a:gdLst/>
            <a:ahLst/>
            <a:cxnLst/>
            <a:rect l="l" t="t" r="r" b="b"/>
            <a:pathLst>
              <a:path w="8458200">
                <a:moveTo>
                  <a:pt x="0" y="0"/>
                </a:moveTo>
                <a:lnTo>
                  <a:pt x="8457806" y="0"/>
                </a:lnTo>
              </a:path>
            </a:pathLst>
          </a:custGeom>
          <a:ln w="28575">
            <a:solidFill>
              <a:srgbClr val="0275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16054" y="34226"/>
            <a:ext cx="939800" cy="589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3300"/>
                </a:solidFill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endParaRPr sz="3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>
            <p:custDataLst>
              <p:tags r:id="rId2"/>
            </p:custDataLst>
          </p:nvPr>
        </p:nvSpPr>
        <p:spPr>
          <a:xfrm>
            <a:off x="2521826" y="1498955"/>
            <a:ext cx="673100" cy="462280"/>
          </a:xfrm>
          <a:custGeom>
            <a:avLst/>
            <a:gdLst/>
            <a:ahLst/>
            <a:cxnLst/>
            <a:rect l="l" t="t" r="r" b="b"/>
            <a:pathLst>
              <a:path w="673100" h="462280">
                <a:moveTo>
                  <a:pt x="668274" y="461759"/>
                </a:moveTo>
                <a:lnTo>
                  <a:pt x="4762" y="461759"/>
                </a:lnTo>
                <a:lnTo>
                  <a:pt x="3289" y="461517"/>
                </a:lnTo>
                <a:lnTo>
                  <a:pt x="1955" y="460844"/>
                </a:lnTo>
                <a:lnTo>
                  <a:pt x="901" y="459790"/>
                </a:lnTo>
                <a:lnTo>
                  <a:pt x="228" y="458469"/>
                </a:lnTo>
                <a:lnTo>
                  <a:pt x="0" y="456996"/>
                </a:lnTo>
                <a:lnTo>
                  <a:pt x="0" y="4762"/>
                </a:lnTo>
                <a:lnTo>
                  <a:pt x="4762" y="0"/>
                </a:lnTo>
                <a:lnTo>
                  <a:pt x="668274" y="0"/>
                </a:lnTo>
                <a:lnTo>
                  <a:pt x="673036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52234"/>
                </a:lnTo>
                <a:lnTo>
                  <a:pt x="4762" y="452234"/>
                </a:lnTo>
                <a:lnTo>
                  <a:pt x="9525" y="456996"/>
                </a:lnTo>
                <a:lnTo>
                  <a:pt x="673036" y="456996"/>
                </a:lnTo>
                <a:lnTo>
                  <a:pt x="672807" y="458469"/>
                </a:lnTo>
                <a:lnTo>
                  <a:pt x="672134" y="459790"/>
                </a:lnTo>
                <a:lnTo>
                  <a:pt x="671080" y="460844"/>
                </a:lnTo>
                <a:lnTo>
                  <a:pt x="669747" y="461517"/>
                </a:lnTo>
                <a:lnTo>
                  <a:pt x="668274" y="461759"/>
                </a:lnTo>
                <a:close/>
              </a:path>
              <a:path w="673100" h="46228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673100" h="462280">
                <a:moveTo>
                  <a:pt x="663511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663511" y="4762"/>
                </a:lnTo>
                <a:lnTo>
                  <a:pt x="663511" y="9524"/>
                </a:lnTo>
                <a:close/>
              </a:path>
              <a:path w="673100" h="462280">
                <a:moveTo>
                  <a:pt x="663511" y="456996"/>
                </a:moveTo>
                <a:lnTo>
                  <a:pt x="663511" y="4762"/>
                </a:lnTo>
                <a:lnTo>
                  <a:pt x="668274" y="9524"/>
                </a:lnTo>
                <a:lnTo>
                  <a:pt x="673036" y="9524"/>
                </a:lnTo>
                <a:lnTo>
                  <a:pt x="673036" y="452234"/>
                </a:lnTo>
                <a:lnTo>
                  <a:pt x="668274" y="452234"/>
                </a:lnTo>
                <a:lnTo>
                  <a:pt x="663511" y="456996"/>
                </a:lnTo>
                <a:close/>
              </a:path>
              <a:path w="673100" h="462280">
                <a:moveTo>
                  <a:pt x="673036" y="9524"/>
                </a:moveTo>
                <a:lnTo>
                  <a:pt x="668274" y="9524"/>
                </a:lnTo>
                <a:lnTo>
                  <a:pt x="663511" y="4762"/>
                </a:lnTo>
                <a:lnTo>
                  <a:pt x="673036" y="4762"/>
                </a:lnTo>
                <a:lnTo>
                  <a:pt x="673036" y="9524"/>
                </a:lnTo>
                <a:close/>
              </a:path>
              <a:path w="673100" h="462280">
                <a:moveTo>
                  <a:pt x="9525" y="456996"/>
                </a:moveTo>
                <a:lnTo>
                  <a:pt x="4762" y="452234"/>
                </a:lnTo>
                <a:lnTo>
                  <a:pt x="9525" y="452234"/>
                </a:lnTo>
                <a:lnTo>
                  <a:pt x="9525" y="456996"/>
                </a:lnTo>
                <a:close/>
              </a:path>
              <a:path w="673100" h="462280">
                <a:moveTo>
                  <a:pt x="663511" y="456996"/>
                </a:moveTo>
                <a:lnTo>
                  <a:pt x="9525" y="456996"/>
                </a:lnTo>
                <a:lnTo>
                  <a:pt x="9525" y="452234"/>
                </a:lnTo>
                <a:lnTo>
                  <a:pt x="663511" y="452234"/>
                </a:lnTo>
                <a:lnTo>
                  <a:pt x="663511" y="456996"/>
                </a:lnTo>
                <a:close/>
              </a:path>
              <a:path w="673100" h="462280">
                <a:moveTo>
                  <a:pt x="673036" y="456996"/>
                </a:moveTo>
                <a:lnTo>
                  <a:pt x="663511" y="456996"/>
                </a:lnTo>
                <a:lnTo>
                  <a:pt x="668274" y="452234"/>
                </a:lnTo>
                <a:lnTo>
                  <a:pt x="673036" y="452234"/>
                </a:lnTo>
                <a:lnTo>
                  <a:pt x="673036" y="45699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1"/>
          <p:cNvSpPr txBox="1"/>
          <p:nvPr>
            <p:custDataLst>
              <p:tags r:id="rId3"/>
            </p:custDataLst>
          </p:nvPr>
        </p:nvSpPr>
        <p:spPr>
          <a:xfrm>
            <a:off x="2526665" y="1504315"/>
            <a:ext cx="662940" cy="48895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wrap="square" lIns="0" tIns="93980" rIns="0" bIns="0" rtlCol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 smtClean="0">
                <a:sym typeface="+mn-ea"/>
              </a:rPr>
              <a:t>0</a:t>
            </a:r>
            <a:r>
              <a:rPr lang="en-US" dirty="0" smtClean="0">
                <a:sym typeface="+mn-ea"/>
              </a:rPr>
              <a:t>1</a:t>
            </a:r>
            <a:endParaRPr lang="en-US" dirty="0" smtClean="0">
              <a:sym typeface="+mn-ea"/>
            </a:endParaRPr>
          </a:p>
        </p:txBody>
      </p:sp>
      <p:sp>
        <p:nvSpPr>
          <p:cNvPr id="12" name="object 12"/>
          <p:cNvSpPr txBox="1"/>
          <p:nvPr>
            <p:custDataLst>
              <p:tags r:id="rId4"/>
            </p:custDataLst>
          </p:nvPr>
        </p:nvSpPr>
        <p:spPr>
          <a:xfrm>
            <a:off x="3368040" y="1495425"/>
            <a:ext cx="4889500" cy="5035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wrap="square" lIns="0" tIns="93980" rIns="0" bIns="0" rtlCol="0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pc="-5" dirty="0" smtClean="0">
                <a:solidFill>
                  <a:srgbClr val="FFFFFF"/>
                </a:solidFill>
                <a:cs typeface="微软雅黑" panose="020B0503020204020204" charset="-122"/>
                <a:sym typeface="+mn-ea"/>
              </a:rPr>
              <a:t>森储AI设备退化趋势及寿命预测案例</a:t>
            </a:r>
            <a:endParaRPr lang="zh-CN" altLang="en-US" spc="-5" dirty="0" smtClean="0">
              <a:solidFill>
                <a:srgbClr val="FFFFFF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6" name="object 10"/>
          <p:cNvSpPr/>
          <p:nvPr>
            <p:custDataLst>
              <p:tags r:id="rId5"/>
            </p:custDataLst>
          </p:nvPr>
        </p:nvSpPr>
        <p:spPr>
          <a:xfrm>
            <a:off x="2521826" y="2426690"/>
            <a:ext cx="673100" cy="462280"/>
          </a:xfrm>
          <a:custGeom>
            <a:avLst/>
            <a:gdLst/>
            <a:ahLst/>
            <a:cxnLst/>
            <a:rect l="l" t="t" r="r" b="b"/>
            <a:pathLst>
              <a:path w="673100" h="462280">
                <a:moveTo>
                  <a:pt x="668274" y="461759"/>
                </a:moveTo>
                <a:lnTo>
                  <a:pt x="4762" y="461759"/>
                </a:lnTo>
                <a:lnTo>
                  <a:pt x="3289" y="461517"/>
                </a:lnTo>
                <a:lnTo>
                  <a:pt x="1955" y="460844"/>
                </a:lnTo>
                <a:lnTo>
                  <a:pt x="901" y="459790"/>
                </a:lnTo>
                <a:lnTo>
                  <a:pt x="228" y="458469"/>
                </a:lnTo>
                <a:lnTo>
                  <a:pt x="0" y="456996"/>
                </a:lnTo>
                <a:lnTo>
                  <a:pt x="0" y="4762"/>
                </a:lnTo>
                <a:lnTo>
                  <a:pt x="4762" y="0"/>
                </a:lnTo>
                <a:lnTo>
                  <a:pt x="668274" y="0"/>
                </a:lnTo>
                <a:lnTo>
                  <a:pt x="673036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52234"/>
                </a:lnTo>
                <a:lnTo>
                  <a:pt x="4762" y="452234"/>
                </a:lnTo>
                <a:lnTo>
                  <a:pt x="9525" y="456996"/>
                </a:lnTo>
                <a:lnTo>
                  <a:pt x="673036" y="456996"/>
                </a:lnTo>
                <a:lnTo>
                  <a:pt x="672807" y="458469"/>
                </a:lnTo>
                <a:lnTo>
                  <a:pt x="672134" y="459790"/>
                </a:lnTo>
                <a:lnTo>
                  <a:pt x="671080" y="460844"/>
                </a:lnTo>
                <a:lnTo>
                  <a:pt x="669747" y="461517"/>
                </a:lnTo>
                <a:lnTo>
                  <a:pt x="668274" y="461759"/>
                </a:lnTo>
                <a:close/>
              </a:path>
              <a:path w="673100" h="46228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673100" h="462280">
                <a:moveTo>
                  <a:pt x="663511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663511" y="4762"/>
                </a:lnTo>
                <a:lnTo>
                  <a:pt x="663511" y="9524"/>
                </a:lnTo>
                <a:close/>
              </a:path>
              <a:path w="673100" h="462280">
                <a:moveTo>
                  <a:pt x="663511" y="456996"/>
                </a:moveTo>
                <a:lnTo>
                  <a:pt x="663511" y="4762"/>
                </a:lnTo>
                <a:lnTo>
                  <a:pt x="668274" y="9524"/>
                </a:lnTo>
                <a:lnTo>
                  <a:pt x="673036" y="9524"/>
                </a:lnTo>
                <a:lnTo>
                  <a:pt x="673036" y="452234"/>
                </a:lnTo>
                <a:lnTo>
                  <a:pt x="668274" y="452234"/>
                </a:lnTo>
                <a:lnTo>
                  <a:pt x="663511" y="456996"/>
                </a:lnTo>
                <a:close/>
              </a:path>
              <a:path w="673100" h="462280">
                <a:moveTo>
                  <a:pt x="673036" y="9524"/>
                </a:moveTo>
                <a:lnTo>
                  <a:pt x="668274" y="9524"/>
                </a:lnTo>
                <a:lnTo>
                  <a:pt x="663511" y="4762"/>
                </a:lnTo>
                <a:lnTo>
                  <a:pt x="673036" y="4762"/>
                </a:lnTo>
                <a:lnTo>
                  <a:pt x="673036" y="9524"/>
                </a:lnTo>
                <a:close/>
              </a:path>
              <a:path w="673100" h="462280">
                <a:moveTo>
                  <a:pt x="9525" y="456996"/>
                </a:moveTo>
                <a:lnTo>
                  <a:pt x="4762" y="452234"/>
                </a:lnTo>
                <a:lnTo>
                  <a:pt x="9525" y="452234"/>
                </a:lnTo>
                <a:lnTo>
                  <a:pt x="9525" y="456996"/>
                </a:lnTo>
                <a:close/>
              </a:path>
              <a:path w="673100" h="462280">
                <a:moveTo>
                  <a:pt x="663511" y="456996"/>
                </a:moveTo>
                <a:lnTo>
                  <a:pt x="9525" y="456996"/>
                </a:lnTo>
                <a:lnTo>
                  <a:pt x="9525" y="452234"/>
                </a:lnTo>
                <a:lnTo>
                  <a:pt x="663511" y="452234"/>
                </a:lnTo>
                <a:lnTo>
                  <a:pt x="663511" y="456996"/>
                </a:lnTo>
                <a:close/>
              </a:path>
              <a:path w="673100" h="462280">
                <a:moveTo>
                  <a:pt x="673036" y="456996"/>
                </a:moveTo>
                <a:lnTo>
                  <a:pt x="663511" y="456996"/>
                </a:lnTo>
                <a:lnTo>
                  <a:pt x="668274" y="452234"/>
                </a:lnTo>
                <a:lnTo>
                  <a:pt x="673036" y="452234"/>
                </a:lnTo>
                <a:lnTo>
                  <a:pt x="673036" y="45699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11"/>
          <p:cNvSpPr txBox="1"/>
          <p:nvPr>
            <p:custDataLst>
              <p:tags r:id="rId6"/>
            </p:custDataLst>
          </p:nvPr>
        </p:nvSpPr>
        <p:spPr>
          <a:xfrm>
            <a:off x="2526665" y="2432050"/>
            <a:ext cx="662940" cy="48895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93980" rIns="0" bIns="0" rtlCol="0">
            <a:noAutofit/>
          </a:bodyPr>
          <a:lstStyle/>
          <a:p>
            <a:pPr marL="73660" lvl="0" algn="ctr">
              <a:spcBef>
                <a:spcPts val="740"/>
              </a:spcBef>
              <a:buClrTx/>
              <a:buSzTx/>
              <a:buFontTx/>
            </a:pPr>
            <a:r>
              <a:rPr lang="en-US" altLang="zh-CN" sz="1600" spc="-5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endParaRPr lang="en-US" altLang="zh-CN" sz="1600" spc="-5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object 12"/>
          <p:cNvSpPr txBox="1"/>
          <p:nvPr>
            <p:custDataLst>
              <p:tags r:id="rId7"/>
            </p:custDataLst>
          </p:nvPr>
        </p:nvSpPr>
        <p:spPr>
          <a:xfrm>
            <a:off x="3368040" y="2423160"/>
            <a:ext cx="4889500" cy="503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93980" rIns="0" bIns="0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600" spc="-5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关于森储</a:t>
            </a:r>
            <a:endParaRPr lang="zh-CN" altLang="en-US" sz="1600" spc="-5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88577" y="1225117"/>
            <a:ext cx="5859145" cy="5521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16150" y="1309053"/>
            <a:ext cx="52482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企业数字化咨询与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系统落地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62997" y="1708365"/>
            <a:ext cx="4674235" cy="43751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54742" y="2411310"/>
            <a:ext cx="4385310" cy="3663950"/>
          </a:xfrm>
          <a:prstGeom prst="rect">
            <a:avLst/>
          </a:prstGeom>
          <a:gradFill>
            <a:gsLst>
              <a:gs pos="50000">
                <a:srgbClr val="3474CB"/>
              </a:gs>
              <a:gs pos="0">
                <a:srgbClr val="03BEC1"/>
              </a:gs>
              <a:gs pos="100000">
                <a:srgbClr val="8E52DF"/>
              </a:gs>
            </a:gsLst>
            <a:lin ang="5400000" scaled="1"/>
          </a:gra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gradFill>
                <a:gsLst>
                  <a:gs pos="51300">
                    <a:srgbClr val="32B0EA"/>
                  </a:gs>
                  <a:gs pos="0">
                    <a:srgbClr val="005F9F"/>
                  </a:gs>
                  <a:gs pos="100000">
                    <a:srgbClr val="ADDCE1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62997" y="3137750"/>
            <a:ext cx="710565" cy="29298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agent智能体</a:t>
            </a:r>
            <a:endParaRPr lang="en-US" alt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73562" y="3134575"/>
            <a:ext cx="710565" cy="29298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APS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高级排产</a:t>
            </a:r>
            <a:endParaRPr lang="en-US" alt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84127" y="3134575"/>
            <a:ext cx="710565" cy="29298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MES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生产执行</a:t>
            </a:r>
            <a:endParaRPr lang="en-US" alt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94692" y="3131400"/>
            <a:ext cx="710565" cy="29298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WMS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智能仓储</a:t>
            </a:r>
            <a:endParaRPr lang="en-US" alt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05257" y="3128225"/>
            <a:ext cx="710565" cy="29298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成本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控制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315822" y="3128225"/>
            <a:ext cx="710565" cy="29298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SCADA</a:t>
            </a:r>
            <a:endParaRPr lang="en-US" altLang="zh-CN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数据采集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68712" y="5533605"/>
            <a:ext cx="4264025" cy="550545"/>
          </a:xfrm>
          <a:prstGeom prst="rect">
            <a:avLst/>
          </a:prstGeom>
          <a:gradFill>
            <a:gsLst>
              <a:gs pos="99000">
                <a:srgbClr val="BA6DBE"/>
              </a:gs>
              <a:gs pos="0">
                <a:srgbClr val="47BA9B"/>
              </a:gs>
            </a:gsLst>
            <a:lin ang="66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代码开发生成平台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66560" y="3138170"/>
            <a:ext cx="4251960" cy="780415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  <a:gs pos="50000">
                <a:srgbClr val="3474CB"/>
              </a:gs>
              <a:gs pos="0">
                <a:srgbClr val="03BEC1"/>
              </a:gs>
              <a:gs pos="100000">
                <a:srgbClr val="8E52DF"/>
              </a:gs>
            </a:gsLst>
            <a:lin ang="5400000" scaled="1"/>
          </a:gradFill>
          <a:ln>
            <a:solidFill>
              <a:srgbClr val="FF0000"/>
            </a:solidFill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ERP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企业资源计划系统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76052" y="183981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ERP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咨询、实施、优化、开发、运维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15397" y="255037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IBP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复用组合调用技术平台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76207" y="1709635"/>
            <a:ext cx="970915" cy="49650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企业数字化转型咨询服务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47122" y="6073990"/>
            <a:ext cx="4694555" cy="600075"/>
          </a:xfrm>
          <a:prstGeom prst="rect">
            <a:avLst/>
          </a:prstGeom>
          <a:gradFill>
            <a:gsLst>
              <a:gs pos="54000">
                <a:srgbClr val="93A4D2"/>
              </a:gs>
              <a:gs pos="0">
                <a:srgbClr val="AC9EDB"/>
              </a:gs>
              <a:gs pos="100000">
                <a:srgbClr val="67A9C6"/>
              </a:gs>
            </a:gsLst>
            <a:lin ang="27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DNC/MDC/PLC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、传感器等集成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>
            <a:off x="418358" y="1441473"/>
            <a:ext cx="3245485" cy="4984750"/>
          </a:xfrm>
          <a:prstGeom prst="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405148" y="3465853"/>
            <a:ext cx="126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90798" y="4934608"/>
            <a:ext cx="23177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723918" y="2502558"/>
            <a:ext cx="690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战略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23918" y="4029098"/>
            <a:ext cx="690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运营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23918" y="5457848"/>
            <a:ext cx="690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执行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1343" y="1684678"/>
            <a:ext cx="12458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组织体系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业务流程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数据规范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系统方案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业务决策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81343" y="3590948"/>
            <a:ext cx="12458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目标管理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预算成本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业务计划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业务管控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48018" y="5035573"/>
            <a:ext cx="12458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业务计划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业务执行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数据采集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设备互联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2041418" y="1441473"/>
            <a:ext cx="3456000" cy="63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2680228" y="3472838"/>
            <a:ext cx="2772000" cy="63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3600343" y="6424318"/>
            <a:ext cx="1836000" cy="63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873903" y="4929528"/>
            <a:ext cx="2592000" cy="63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5404378" y="1452268"/>
            <a:ext cx="3810" cy="1437640"/>
          </a:xfrm>
          <a:prstGeom prst="straightConnector1">
            <a:avLst/>
          </a:prstGeom>
          <a:ln w="12700"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412633" y="2987063"/>
            <a:ext cx="0" cy="1512000"/>
          </a:xfrm>
          <a:prstGeom prst="straightConnector1">
            <a:avLst/>
          </a:prstGeom>
          <a:ln w="12700"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404378" y="4530113"/>
            <a:ext cx="0" cy="1872000"/>
          </a:xfrm>
          <a:prstGeom prst="straightConnector1">
            <a:avLst/>
          </a:prstGeom>
          <a:ln w="12700"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17760" y="296863"/>
            <a:ext cx="104194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</a:defRPr>
            </a:lvl1pPr>
          </a:lstStyle>
          <a:p>
            <a:pPr lvl="0" algn="l">
              <a:buClrTx/>
              <a:buSzTx/>
              <a:buFontTx/>
              <a:defRPr/>
            </a:pP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打通企业资源，以</a:t>
            </a:r>
            <a:r>
              <a:rPr lang="en-US" altLang="zh-CN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应用为核心</a:t>
            </a: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全面支持企业“</a:t>
            </a: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稳健、快速</a:t>
            </a:r>
            <a:r>
              <a:rPr lang="zh-CN" altLang="en-US" sz="2400" b="1" dirty="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”的发展</a:t>
            </a:r>
            <a:endParaRPr lang="zh-CN" altLang="en-US" sz="2400" b="1" dirty="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304542" y="38127"/>
            <a:ext cx="985858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>
                <a:gradFill flip="none" rotWithShape="1">
                  <a:gsLst>
                    <a:gs pos="100000">
                      <a:srgbClr val="1D50F4"/>
                    </a:gs>
                    <a:gs pos="0">
                      <a:srgbClr val="28E5FD"/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01</a:t>
            </a:r>
            <a:endParaRPr lang="en-US" altLang="zh-CN" sz="5400" dirty="0">
              <a:gradFill flip="none" rotWithShape="1">
                <a:gsLst>
                  <a:gs pos="100000">
                    <a:srgbClr val="1D50F4"/>
                  </a:gs>
                  <a:gs pos="0">
                    <a:srgbClr val="28E5FD"/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65925" y="1741170"/>
            <a:ext cx="4259580" cy="5848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6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11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12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13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14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15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16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17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18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19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680_1*l_h_i*1_1_1"/>
  <p:tag name="KSO_WM_TEMPLATE_CATEGORY" val="diagram"/>
  <p:tag name="KSO_WM_TEMPLATE_INDEX" val="68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76.25,&quot;left&quot;:10.8,&quot;top&quot;:17.65,&quot;width&quot;:904.3}"/>
</p:tagLst>
</file>

<file path=ppt/tags/tag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29&quot;:[50000099],&quot;65&quot;:[20205081]}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RESOURCE_RECORD_KEY" val="{&quot;13&quot;:[4364942,4364903,4364907,4364915]}"/>
  <p:tag name="resource_record_key" val="{&quot;13&quot;:[4364942,4364903,4364907,4364915,4364962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ags/tag9.xml><?xml version="1.0" encoding="utf-8"?>
<p:tagLst xmlns:p="http://schemas.openxmlformats.org/presentationml/2006/main">
  <p:tag name="KSO_WM_DIAGRAM_VIRTUALLY_FRAME" val="{&quot;height&quot;:368.1956692913385,&quot;left&quot;:192.1879527559055,&quot;top&quot;:117.75,&quot;width&quot;:458.2620472440945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1934</Words>
  <Application>WPS 演示</Application>
  <PresentationFormat>宽屏</PresentationFormat>
  <Paragraphs>256</Paragraphs>
  <Slides>17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Segoe UI</vt:lpstr>
      <vt:lpstr>Helvetica Neue</vt:lpstr>
      <vt:lpstr>Arial Unicode MS</vt:lpstr>
      <vt:lpstr>Century Gothic</vt:lpstr>
      <vt:lpstr>Impact</vt:lpstr>
      <vt:lpstr>Open Sans</vt:lpstr>
      <vt:lpstr>Calibri</vt:lpstr>
      <vt:lpstr>Arial Unicode MS</vt:lpstr>
      <vt:lpstr>等线</vt:lpstr>
      <vt:lpstr>黑体</vt:lpstr>
      <vt:lpstr>BentonSans Book</vt:lpstr>
      <vt:lpstr>DejaVu Math TeX Gyre</vt:lpstr>
      <vt:lpstr>Microsoft YaHei UI</vt:lpstr>
      <vt:lpstr>BentonSans Book Italic</vt:lpstr>
      <vt:lpstr>BentonSans Book</vt:lpstr>
      <vt:lpstr>Segoe Print</vt:lpstr>
      <vt:lpstr>Calibri</vt:lpstr>
      <vt:lpstr>Times New Roman</vt:lpstr>
      <vt:lpstr>Arial</vt:lpstr>
      <vt:lpstr>Miss Sweetie</vt:lpstr>
      <vt:lpstr>Saturday Sans Regular</vt:lpstr>
      <vt:lpstr>Comic Book</vt:lpstr>
      <vt:lpstr>Stymie Std Light Italic</vt:lpstr>
      <vt:lpstr>Times New Roman</vt:lpstr>
      <vt:lpstr>仿宋</vt:lpstr>
      <vt:lpstr>楷体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James</cp:lastModifiedBy>
  <cp:revision>250</cp:revision>
  <dcterms:created xsi:type="dcterms:W3CDTF">2025-02-19T22:48:00Z</dcterms:created>
  <dcterms:modified xsi:type="dcterms:W3CDTF">2025-09-01T10:10:27Z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2025-03-06T16:00:00Z</vt:filetime>
  </property>
  <property fmtid="{D5CDD505-2E9C-101B-9397-08002B2CF9AE}" pid="3" name="Creator">
    <vt:lpwstr>WPS 演示</vt:lpwstr>
  </property>
  <property fmtid="{D5CDD505-2E9C-101B-9397-08002B2CF9AE}" pid="4" name="LastSaved">
    <vt:filetime>2025-03-11T16:00:00Z</vt:filetime>
  </property>
  <property fmtid="{D5CDD505-2E9C-101B-9397-08002B2CF9AE}" pid="5" name="ICV">
    <vt:lpwstr>6C5CEB6AA7FE4A4E9D8B8F5433B5DF3D_13</vt:lpwstr>
  </property>
  <property fmtid="{D5CDD505-2E9C-101B-9397-08002B2CF9AE}" pid="6" name="KSOProductBuildVer">
    <vt:lpwstr>2052-12.1.0.21915</vt:lpwstr>
  </property>
</Properties>
</file>